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5" r:id="rId1"/>
    <p:sldMasterId id="2147483757" r:id="rId2"/>
    <p:sldMasterId id="2147483769" r:id="rId3"/>
    <p:sldMasterId id="2147483781" r:id="rId4"/>
  </p:sldMasterIdLst>
  <p:notesMasterIdLst>
    <p:notesMasterId r:id="rId30"/>
  </p:notesMasterIdLst>
  <p:handoutMasterIdLst>
    <p:handoutMasterId r:id="rId31"/>
  </p:handoutMasterIdLst>
  <p:sldIdLst>
    <p:sldId id="370" r:id="rId5"/>
    <p:sldId id="371" r:id="rId6"/>
    <p:sldId id="368" r:id="rId7"/>
    <p:sldId id="364" r:id="rId8"/>
    <p:sldId id="365" r:id="rId9"/>
    <p:sldId id="373" r:id="rId10"/>
    <p:sldId id="391" r:id="rId11"/>
    <p:sldId id="390" r:id="rId12"/>
    <p:sldId id="361" r:id="rId13"/>
    <p:sldId id="376" r:id="rId14"/>
    <p:sldId id="392" r:id="rId15"/>
    <p:sldId id="352" r:id="rId16"/>
    <p:sldId id="381" r:id="rId17"/>
    <p:sldId id="384" r:id="rId18"/>
    <p:sldId id="385" r:id="rId19"/>
    <p:sldId id="355" r:id="rId20"/>
    <p:sldId id="356" r:id="rId21"/>
    <p:sldId id="332" r:id="rId22"/>
    <p:sldId id="386" r:id="rId23"/>
    <p:sldId id="393" r:id="rId24"/>
    <p:sldId id="394" r:id="rId25"/>
    <p:sldId id="350" r:id="rId26"/>
    <p:sldId id="354" r:id="rId27"/>
    <p:sldId id="389" r:id="rId28"/>
    <p:sldId id="372" r:id="rId29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046"/>
    <a:srgbClr val="DDD9C3"/>
    <a:srgbClr val="A8246E"/>
    <a:srgbClr val="C4BD97"/>
    <a:srgbClr val="009900"/>
    <a:srgbClr val="006600"/>
    <a:srgbClr val="008000"/>
    <a:srgbClr val="5DFFA6"/>
    <a:srgbClr val="B2C7E0"/>
    <a:srgbClr val="DB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5" autoAdjust="0"/>
    <p:restoredTop sz="96404" autoAdjust="0"/>
  </p:normalViewPr>
  <p:slideViewPr>
    <p:cSldViewPr>
      <p:cViewPr varScale="1">
        <p:scale>
          <a:sx n="154" d="100"/>
          <a:sy n="154" d="100"/>
        </p:scale>
        <p:origin x="378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0;&#1086;&#1083;&#1083;&#1077;&#1075;&#1080;&#1103;%202021\&#1055;&#1056;&#1080;&#1082;&#1072;&#1079;%202021\&#1044;&#1080;&#1072;&#1075;&#1088;&#1072;&#1084;&#1084;&#1072;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2957630282168E-2"/>
          <c:y val="0.17507801768400835"/>
          <c:w val="0.90286351706036749"/>
          <c:h val="0.54326298352050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'профрост 21'!$E$3</c:f>
              <c:strCache>
                <c:ptCount val="1"/>
                <c:pt idx="0">
                  <c:v>всего имеют категорию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81046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'профрост 21'!$D$4:$D$8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'профрост 21'!$E$4:$E$8</c:f>
              <c:numCache>
                <c:formatCode>General</c:formatCode>
                <c:ptCount val="5"/>
                <c:pt idx="0">
                  <c:v>66</c:v>
                </c:pt>
                <c:pt idx="1">
                  <c:v>65</c:v>
                </c:pt>
                <c:pt idx="2">
                  <c:v>67</c:v>
                </c:pt>
                <c:pt idx="3">
                  <c:v>69</c:v>
                </c:pt>
                <c:pt idx="4">
                  <c:v>69.900000000000006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6E-400E-A213-0ACB224FDEDA}"/>
            </c:ext>
          </c:extLst>
        </c:ser>
        <c:ser>
          <c:idx val="1"/>
          <c:order val="1"/>
          <c:tx>
            <c:strRef>
              <c:f>'профрост 21'!$F$3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81046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'профрост 21'!$D$4:$D$8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'профрост 21'!$F$4:$F$8</c:f>
              <c:numCache>
                <c:formatCode>General</c:formatCode>
                <c:ptCount val="5"/>
                <c:pt idx="0">
                  <c:v>17.3</c:v>
                </c:pt>
                <c:pt idx="1">
                  <c:v>17.100000000000001</c:v>
                </c:pt>
                <c:pt idx="2">
                  <c:v>17.8</c:v>
                </c:pt>
                <c:pt idx="3">
                  <c:v>18.8</c:v>
                </c:pt>
                <c:pt idx="4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6E-400E-A213-0ACB224FDEDA}"/>
            </c:ext>
          </c:extLst>
        </c:ser>
        <c:ser>
          <c:idx val="2"/>
          <c:order val="2"/>
          <c:tx>
            <c:strRef>
              <c:f>'профрост 21'!$G$3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81046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'профрост 21'!$D$4:$D$8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'профрост 21'!$G$4:$G$8</c:f>
              <c:numCache>
                <c:formatCode>General</c:formatCode>
                <c:ptCount val="5"/>
                <c:pt idx="0">
                  <c:v>49.2</c:v>
                </c:pt>
                <c:pt idx="1">
                  <c:v>48.7</c:v>
                </c:pt>
                <c:pt idx="2">
                  <c:v>49.8</c:v>
                </c:pt>
                <c:pt idx="3">
                  <c:v>50.7</c:v>
                </c:pt>
                <c:pt idx="4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6E-400E-A213-0ACB224FD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9336"/>
        <c:axId val="157085808"/>
      </c:barChart>
      <c:catAx>
        <c:axId val="15708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57085808"/>
        <c:crosses val="autoZero"/>
        <c:auto val="1"/>
        <c:lblAlgn val="ctr"/>
        <c:lblOffset val="100"/>
        <c:noMultiLvlLbl val="0"/>
      </c:catAx>
      <c:valAx>
        <c:axId val="15708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08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60703390777978E-2"/>
          <c:y val="0.78526257476012207"/>
          <c:w val="0.89854746858468248"/>
          <c:h val="0.14301611376446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E81046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b="1">
                <a:solidFill>
                  <a:srgbClr val="E81046"/>
                </a:solidFill>
              </a:rPr>
              <a:t>Средняя оценка - общая по группам </a:t>
            </a:r>
          </a:p>
        </c:rich>
      </c:tx>
      <c:layout>
        <c:manualLayout>
          <c:xMode val="edge"/>
          <c:yMode val="edge"/>
          <c:x val="0.19992499967985558"/>
          <c:y val="0.21297502243060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E81046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Группа 1</c:v>
                </c:pt>
                <c:pt idx="1">
                  <c:v>Группа 2</c:v>
                </c:pt>
                <c:pt idx="2">
                  <c:v>Группа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446.06</c:v>
                </c:pt>
                <c:pt idx="1">
                  <c:v>463.83</c:v>
                </c:pt>
                <c:pt idx="2">
                  <c:v>449.57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30-4029-8D4C-47B12CA5D5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Группа 1</c:v>
                </c:pt>
                <c:pt idx="1">
                  <c:v>Группа 2</c:v>
                </c:pt>
                <c:pt idx="2">
                  <c:v>Группа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30-4029-8D4C-47B12CA5D5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Группа 1</c:v>
                </c:pt>
                <c:pt idx="1">
                  <c:v>Группа 2</c:v>
                </c:pt>
                <c:pt idx="2">
                  <c:v>Группа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30-4029-8D4C-47B12CA5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6"/>
        <c:axId val="156307416"/>
        <c:axId val="156309376"/>
      </c:barChart>
      <c:catAx>
        <c:axId val="15630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56309376"/>
        <c:crosses val="autoZero"/>
        <c:auto val="1"/>
        <c:lblAlgn val="l"/>
        <c:lblOffset val="100"/>
        <c:noMultiLvlLbl val="0"/>
      </c:catAx>
      <c:valAx>
        <c:axId val="1563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5630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9565E-5904-41F6-B13F-9BC08D5DEC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080D61-89B5-4F05-A04E-731398146675}">
      <dgm:prSet phldrT="[Текст]" custT="1"/>
      <dgm:spPr/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400" b="0" kern="1200" dirty="0">
              <a:solidFill>
                <a:schemeClr val="tx1"/>
              </a:solidFill>
              <a:latin typeface="Montserrat" panose="00000500000000000000" pitchFamily="2" charset="-52"/>
              <a:ea typeface="+mj-ea"/>
              <a:cs typeface="Tahoma" pitchFamily="34" charset="0"/>
            </a:rPr>
            <a:t>Педагог</a:t>
          </a:r>
        </a:p>
      </dgm:t>
    </dgm:pt>
    <dgm:pt modelId="{74D4115A-8387-4C3C-99DF-AE89856EB759}" type="parTrans" cxnId="{ABEEBA17-0E95-443F-A5D0-3DA710A27851}">
      <dgm:prSet/>
      <dgm:spPr/>
      <dgm:t>
        <a:bodyPr/>
        <a:lstStyle/>
        <a:p>
          <a:endParaRPr lang="ru-RU"/>
        </a:p>
      </dgm:t>
    </dgm:pt>
    <dgm:pt modelId="{4330AF96-FDCE-46C3-B3E3-7F04A79C56DC}" type="sibTrans" cxnId="{ABEEBA17-0E95-443F-A5D0-3DA710A27851}">
      <dgm:prSet/>
      <dgm:spPr/>
      <dgm:t>
        <a:bodyPr/>
        <a:lstStyle/>
        <a:p>
          <a:endParaRPr lang="ru-RU"/>
        </a:p>
      </dgm:t>
    </dgm:pt>
    <dgm:pt modelId="{C4F3D5BD-19A6-431E-9F1A-0F697B462129}">
      <dgm:prSet phldrT="[Текст]" custT="1"/>
      <dgm:spPr/>
      <dgm:t>
        <a:bodyPr/>
        <a:lstStyle/>
        <a:p>
          <a:pPr marL="0" algn="l" defTabSz="914400" rtl="0" eaLnBrk="1" fontAlgn="base" latinLnBrk="0" hangingPunct="1">
            <a:spcBef>
              <a:spcPct val="0"/>
            </a:spcBef>
            <a:spcAft>
              <a:spcPct val="0"/>
            </a:spcAft>
          </a:pPr>
          <a:r>
            <a:rPr lang="ru-RU" sz="1400" b="0" kern="1200" dirty="0">
              <a:solidFill>
                <a:schemeClr val="tx1"/>
              </a:solidFill>
              <a:latin typeface="Montserrat" panose="00000500000000000000" pitchFamily="2" charset="-52"/>
              <a:ea typeface="+mj-ea"/>
              <a:cs typeface="Arial" panose="020B0604020202020204" pitchFamily="34" charset="0"/>
            </a:rPr>
            <a:t>Муниципальный </a:t>
          </a:r>
        </a:p>
        <a:p>
          <a:pPr marL="0" algn="l" defTabSz="914400" rtl="0" eaLnBrk="1" fontAlgn="base" latinLnBrk="0" hangingPunct="1">
            <a:spcBef>
              <a:spcPct val="0"/>
            </a:spcBef>
            <a:spcAft>
              <a:spcPct val="0"/>
            </a:spcAft>
          </a:pPr>
          <a:r>
            <a:rPr lang="ru-RU" sz="1400" b="0" kern="1200" dirty="0">
              <a:solidFill>
                <a:schemeClr val="tx1"/>
              </a:solidFill>
              <a:latin typeface="Montserrat" panose="00000500000000000000" pitchFamily="2" charset="-52"/>
              <a:ea typeface="+mj-ea"/>
              <a:cs typeface="Arial" panose="020B0604020202020204" pitchFamily="34" charset="0"/>
            </a:rPr>
            <a:t>район</a:t>
          </a:r>
          <a:endParaRPr lang="en-US" sz="1400" b="0" kern="1200" dirty="0">
            <a:solidFill>
              <a:schemeClr val="tx1"/>
            </a:solidFill>
            <a:latin typeface="Montserrat" panose="00000500000000000000" pitchFamily="2" charset="-52"/>
            <a:ea typeface="Tahoma" pitchFamily="34" charset="0"/>
            <a:cs typeface="Arial" panose="020B0604020202020204" pitchFamily="34" charset="0"/>
          </a:endParaRPr>
        </a:p>
        <a:p>
          <a:pPr algn="l" defTabSz="1778000"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Montserrat" panose="00000500000000000000" pitchFamily="2" charset="-52"/>
          </a:endParaRPr>
        </a:p>
      </dgm:t>
    </dgm:pt>
    <dgm:pt modelId="{01AA0530-0E16-470A-9A4C-DCA10A5601EB}" type="parTrans" cxnId="{3EE5D507-3DFD-4B95-8B7A-7F5B7F10D2CD}">
      <dgm:prSet/>
      <dgm:spPr/>
      <dgm:t>
        <a:bodyPr/>
        <a:lstStyle/>
        <a:p>
          <a:endParaRPr lang="ru-RU"/>
        </a:p>
      </dgm:t>
    </dgm:pt>
    <dgm:pt modelId="{BF970041-27C2-4E95-9D38-A864729099E9}" type="sibTrans" cxnId="{3EE5D507-3DFD-4B95-8B7A-7F5B7F10D2CD}">
      <dgm:prSet/>
      <dgm:spPr/>
      <dgm:t>
        <a:bodyPr/>
        <a:lstStyle/>
        <a:p>
          <a:endParaRPr lang="ru-RU"/>
        </a:p>
      </dgm:t>
    </dgm:pt>
    <dgm:pt modelId="{44C0870B-B788-4202-924D-DC1B8BBB8EF3}">
      <dgm:prSet/>
      <dgm:spPr/>
      <dgm:t>
        <a:bodyPr/>
        <a:lstStyle/>
        <a:p>
          <a:endParaRPr lang="ru-RU" dirty="0"/>
        </a:p>
      </dgm:t>
    </dgm:pt>
    <dgm:pt modelId="{79A68562-90EE-4584-A3CC-53F8B58B69EE}" type="parTrans" cxnId="{7495B282-EB6F-4484-81E6-B27ECD7FA93D}">
      <dgm:prSet/>
      <dgm:spPr/>
      <dgm:t>
        <a:bodyPr/>
        <a:lstStyle/>
        <a:p>
          <a:endParaRPr lang="ru-RU"/>
        </a:p>
      </dgm:t>
    </dgm:pt>
    <dgm:pt modelId="{FB7CD4CE-1C68-4826-9CCF-136395FE7737}" type="sibTrans" cxnId="{7495B282-EB6F-4484-81E6-B27ECD7FA93D}">
      <dgm:prSet/>
      <dgm:spPr/>
      <dgm:t>
        <a:bodyPr/>
        <a:lstStyle/>
        <a:p>
          <a:endParaRPr lang="ru-RU"/>
        </a:p>
      </dgm:t>
    </dgm:pt>
    <dgm:pt modelId="{14ABC2B3-56D0-4CE2-8908-5B8F6BDD427D}">
      <dgm:prSet/>
      <dgm:spPr/>
      <dgm:t>
        <a:bodyPr/>
        <a:lstStyle/>
        <a:p>
          <a:endParaRPr lang="ru-RU" dirty="0"/>
        </a:p>
      </dgm:t>
    </dgm:pt>
    <dgm:pt modelId="{394F8A82-B828-459D-84F2-B0BDE1DEF2F2}" type="parTrans" cxnId="{C48A1BBE-18FA-4A93-9EC2-4327FA66D577}">
      <dgm:prSet/>
      <dgm:spPr/>
      <dgm:t>
        <a:bodyPr/>
        <a:lstStyle/>
        <a:p>
          <a:endParaRPr lang="ru-RU"/>
        </a:p>
      </dgm:t>
    </dgm:pt>
    <dgm:pt modelId="{B35FC844-7147-46E1-BCC2-1A04DF3B8AEB}" type="sibTrans" cxnId="{C48A1BBE-18FA-4A93-9EC2-4327FA66D577}">
      <dgm:prSet/>
      <dgm:spPr/>
      <dgm:t>
        <a:bodyPr/>
        <a:lstStyle/>
        <a:p>
          <a:endParaRPr lang="ru-RU"/>
        </a:p>
      </dgm:t>
    </dgm:pt>
    <dgm:pt modelId="{3A3E3121-0D35-45AB-8BA2-7BE3C752CF2F}" type="pres">
      <dgm:prSet presAssocID="{4B89565E-5904-41F6-B13F-9BC08D5DEC86}" presName="arrowDiagram" presStyleCnt="0">
        <dgm:presLayoutVars>
          <dgm:chMax val="5"/>
          <dgm:dir/>
          <dgm:resizeHandles val="exact"/>
        </dgm:presLayoutVars>
      </dgm:prSet>
      <dgm:spPr/>
    </dgm:pt>
    <dgm:pt modelId="{486C02DB-97F0-47E5-AE41-DC8D2C1A3A07}" type="pres">
      <dgm:prSet presAssocID="{4B89565E-5904-41F6-B13F-9BC08D5DEC86}" presName="arrow" presStyleLbl="bgShp" presStyleIdx="0" presStyleCnt="1" custScaleX="122328" custScaleY="91175" custLinFactNeighborX="28484" custLinFactNeighborY="4728"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FB8D9BF-6390-4558-A771-FF27BC13679C}" type="pres">
      <dgm:prSet presAssocID="{4B89565E-5904-41F6-B13F-9BC08D5DEC86}" presName="arrowDiagram4" presStyleCnt="0"/>
      <dgm:spPr/>
    </dgm:pt>
    <dgm:pt modelId="{49AB1F06-67F9-4C9A-B494-2B434C7040BF}" type="pres">
      <dgm:prSet presAssocID="{F5080D61-89B5-4F05-A04E-731398146675}" presName="bullet4a" presStyleLbl="node1" presStyleIdx="0" presStyleCnt="4" custScaleX="186091" custScaleY="196504" custLinFactX="422910" custLinFactNeighborX="500000" custLinFactNeighborY="24864"/>
      <dgm:spPr>
        <a:solidFill>
          <a:schemeClr val="bg2">
            <a:lumMod val="50000"/>
          </a:schemeClr>
        </a:solidFill>
      </dgm:spPr>
    </dgm:pt>
    <dgm:pt modelId="{05846817-5CB4-4F1B-A803-138D83F8350D}" type="pres">
      <dgm:prSet presAssocID="{F5080D61-89B5-4F05-A04E-731398146675}" presName="textBox4a" presStyleLbl="revTx" presStyleIdx="0" presStyleCnt="4" custScaleX="156152" custScaleY="39263" custLinFactNeighborX="95619" custLinFactNeighborY="2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E2196-4E3B-451D-ABAB-8565D1C1428B}" type="pres">
      <dgm:prSet presAssocID="{44C0870B-B788-4202-924D-DC1B8BBB8EF3}" presName="bullet4b" presStyleLbl="node1" presStyleIdx="1" presStyleCnt="4" custLinFactX="205244" custLinFactY="30018" custLinFactNeighborX="300000" custLinFactNeighborY="100000"/>
      <dgm:spPr>
        <a:solidFill>
          <a:schemeClr val="bg2">
            <a:lumMod val="50000"/>
          </a:schemeClr>
        </a:solidFill>
      </dgm:spPr>
    </dgm:pt>
    <dgm:pt modelId="{4C7C2C6E-0935-4800-9040-E1CBD884E9F4}" type="pres">
      <dgm:prSet presAssocID="{44C0870B-B788-4202-924D-DC1B8BBB8EF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DE684-9329-4FE3-985B-CB5A58EF6A51}" type="pres">
      <dgm:prSet presAssocID="{C4F3D5BD-19A6-431E-9F1A-0F697B462129}" presName="bullet4c" presStyleLbl="node1" presStyleIdx="2" presStyleCnt="4" custLinFactX="131476" custLinFactY="46297" custLinFactNeighborX="200000" custLinFactNeighborY="100000"/>
      <dgm:spPr>
        <a:solidFill>
          <a:schemeClr val="bg2">
            <a:lumMod val="50000"/>
          </a:schemeClr>
        </a:solidFill>
      </dgm:spPr>
    </dgm:pt>
    <dgm:pt modelId="{8FCC2E5A-DE4A-47E7-8D94-231FA4E0FE7A}" type="pres">
      <dgm:prSet presAssocID="{C4F3D5BD-19A6-431E-9F1A-0F697B462129}" presName="textBox4c" presStyleLbl="revTx" presStyleIdx="2" presStyleCnt="4" custScaleX="277835" custScaleY="18828" custLinFactX="85806" custLinFactNeighborX="100000" custLinFactNeighborY="-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73BCB-6D48-4E49-8D7A-ED5ECA17C4CE}" type="pres">
      <dgm:prSet presAssocID="{14ABC2B3-56D0-4CE2-8908-5B8F6BDD427D}" presName="bullet4d" presStyleLbl="node1" presStyleIdx="3" presStyleCnt="4" custScaleX="129884" custScaleY="119786" custLinFactX="278283" custLinFactNeighborX="300000" custLinFactNeighborY="47883"/>
      <dgm:spPr>
        <a:solidFill>
          <a:schemeClr val="bg2">
            <a:lumMod val="50000"/>
          </a:schemeClr>
        </a:solidFill>
      </dgm:spPr>
    </dgm:pt>
    <dgm:pt modelId="{095F3FB7-B084-40A9-A874-25EBCDB9FF61}" type="pres">
      <dgm:prSet presAssocID="{14ABC2B3-56D0-4CE2-8908-5B8F6BDD427D}" presName="textBox4d" presStyleLbl="revTx" presStyleIdx="3" presStyleCnt="4" custLinFactNeighborX="-21723" custLinFactNeighborY="-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5B282-EB6F-4484-81E6-B27ECD7FA93D}" srcId="{4B89565E-5904-41F6-B13F-9BC08D5DEC86}" destId="{44C0870B-B788-4202-924D-DC1B8BBB8EF3}" srcOrd="1" destOrd="0" parTransId="{79A68562-90EE-4584-A3CC-53F8B58B69EE}" sibTransId="{FB7CD4CE-1C68-4826-9CCF-136395FE7737}"/>
    <dgm:cxn modelId="{3EE5D507-3DFD-4B95-8B7A-7F5B7F10D2CD}" srcId="{4B89565E-5904-41F6-B13F-9BC08D5DEC86}" destId="{C4F3D5BD-19A6-431E-9F1A-0F697B462129}" srcOrd="2" destOrd="0" parTransId="{01AA0530-0E16-470A-9A4C-DCA10A5601EB}" sibTransId="{BF970041-27C2-4E95-9D38-A864729099E9}"/>
    <dgm:cxn modelId="{ABEEBA17-0E95-443F-A5D0-3DA710A27851}" srcId="{4B89565E-5904-41F6-B13F-9BC08D5DEC86}" destId="{F5080D61-89B5-4F05-A04E-731398146675}" srcOrd="0" destOrd="0" parTransId="{74D4115A-8387-4C3C-99DF-AE89856EB759}" sibTransId="{4330AF96-FDCE-46C3-B3E3-7F04A79C56DC}"/>
    <dgm:cxn modelId="{904AD0D0-3D05-48D3-AFCE-F379BECBC0D8}" type="presOf" srcId="{C4F3D5BD-19A6-431E-9F1A-0F697B462129}" destId="{8FCC2E5A-DE4A-47E7-8D94-231FA4E0FE7A}" srcOrd="0" destOrd="0" presId="urn:microsoft.com/office/officeart/2005/8/layout/arrow2"/>
    <dgm:cxn modelId="{512CA3A5-AC42-41B1-A7EC-65735DCCD47C}" type="presOf" srcId="{F5080D61-89B5-4F05-A04E-731398146675}" destId="{05846817-5CB4-4F1B-A803-138D83F8350D}" srcOrd="0" destOrd="0" presId="urn:microsoft.com/office/officeart/2005/8/layout/arrow2"/>
    <dgm:cxn modelId="{48523D2D-61F3-4BAB-9F53-553EECB338D0}" type="presOf" srcId="{4B89565E-5904-41F6-B13F-9BC08D5DEC86}" destId="{3A3E3121-0D35-45AB-8BA2-7BE3C752CF2F}" srcOrd="0" destOrd="0" presId="urn:microsoft.com/office/officeart/2005/8/layout/arrow2"/>
    <dgm:cxn modelId="{C48A1BBE-18FA-4A93-9EC2-4327FA66D577}" srcId="{4B89565E-5904-41F6-B13F-9BC08D5DEC86}" destId="{14ABC2B3-56D0-4CE2-8908-5B8F6BDD427D}" srcOrd="3" destOrd="0" parTransId="{394F8A82-B828-459D-84F2-B0BDE1DEF2F2}" sibTransId="{B35FC844-7147-46E1-BCC2-1A04DF3B8AEB}"/>
    <dgm:cxn modelId="{DC1A5053-E5A8-40B7-81C0-8D3C35E2C3ED}" type="presOf" srcId="{44C0870B-B788-4202-924D-DC1B8BBB8EF3}" destId="{4C7C2C6E-0935-4800-9040-E1CBD884E9F4}" srcOrd="0" destOrd="0" presId="urn:microsoft.com/office/officeart/2005/8/layout/arrow2"/>
    <dgm:cxn modelId="{83E8D9F4-AC60-46BB-A337-49AD8CA7620E}" type="presOf" srcId="{14ABC2B3-56D0-4CE2-8908-5B8F6BDD427D}" destId="{095F3FB7-B084-40A9-A874-25EBCDB9FF61}" srcOrd="0" destOrd="0" presId="urn:microsoft.com/office/officeart/2005/8/layout/arrow2"/>
    <dgm:cxn modelId="{1B43ED91-B7C7-4FAD-A0A2-5E7AFF6779AE}" type="presParOf" srcId="{3A3E3121-0D35-45AB-8BA2-7BE3C752CF2F}" destId="{486C02DB-97F0-47E5-AE41-DC8D2C1A3A07}" srcOrd="0" destOrd="0" presId="urn:microsoft.com/office/officeart/2005/8/layout/arrow2"/>
    <dgm:cxn modelId="{23690C97-FBAA-4672-BB90-B396FCF53223}" type="presParOf" srcId="{3A3E3121-0D35-45AB-8BA2-7BE3C752CF2F}" destId="{3FB8D9BF-6390-4558-A771-FF27BC13679C}" srcOrd="1" destOrd="0" presId="urn:microsoft.com/office/officeart/2005/8/layout/arrow2"/>
    <dgm:cxn modelId="{E2911FE4-8F55-46D3-8A3B-4C79BD1CB60F}" type="presParOf" srcId="{3FB8D9BF-6390-4558-A771-FF27BC13679C}" destId="{49AB1F06-67F9-4C9A-B494-2B434C7040BF}" srcOrd="0" destOrd="0" presId="urn:microsoft.com/office/officeart/2005/8/layout/arrow2"/>
    <dgm:cxn modelId="{770BAB89-F38F-4A96-8B0C-C189E92EA9F8}" type="presParOf" srcId="{3FB8D9BF-6390-4558-A771-FF27BC13679C}" destId="{05846817-5CB4-4F1B-A803-138D83F8350D}" srcOrd="1" destOrd="0" presId="urn:microsoft.com/office/officeart/2005/8/layout/arrow2"/>
    <dgm:cxn modelId="{6C0E123D-4CEF-4824-8AE0-7F7537E6BFB6}" type="presParOf" srcId="{3FB8D9BF-6390-4558-A771-FF27BC13679C}" destId="{8FBE2196-4E3B-451D-ABAB-8565D1C1428B}" srcOrd="2" destOrd="0" presId="urn:microsoft.com/office/officeart/2005/8/layout/arrow2"/>
    <dgm:cxn modelId="{2F5945B4-A774-4BBE-B5CE-1BC4C53CA54F}" type="presParOf" srcId="{3FB8D9BF-6390-4558-A771-FF27BC13679C}" destId="{4C7C2C6E-0935-4800-9040-E1CBD884E9F4}" srcOrd="3" destOrd="0" presId="urn:microsoft.com/office/officeart/2005/8/layout/arrow2"/>
    <dgm:cxn modelId="{5F5845AC-9FAE-4048-9605-B5BADE17E53E}" type="presParOf" srcId="{3FB8D9BF-6390-4558-A771-FF27BC13679C}" destId="{E66DE684-9329-4FE3-985B-CB5A58EF6A51}" srcOrd="4" destOrd="0" presId="urn:microsoft.com/office/officeart/2005/8/layout/arrow2"/>
    <dgm:cxn modelId="{24F5F706-BFBF-45D4-8E06-8B1310A4A1EE}" type="presParOf" srcId="{3FB8D9BF-6390-4558-A771-FF27BC13679C}" destId="{8FCC2E5A-DE4A-47E7-8D94-231FA4E0FE7A}" srcOrd="5" destOrd="0" presId="urn:microsoft.com/office/officeart/2005/8/layout/arrow2"/>
    <dgm:cxn modelId="{A825CFED-6E83-46CE-94B0-593E3F2D3445}" type="presParOf" srcId="{3FB8D9BF-6390-4558-A771-FF27BC13679C}" destId="{02C73BCB-6D48-4E49-8D7A-ED5ECA17C4CE}" srcOrd="6" destOrd="0" presId="urn:microsoft.com/office/officeart/2005/8/layout/arrow2"/>
    <dgm:cxn modelId="{12375111-4E34-4000-A71C-CBD2200A8979}" type="presParOf" srcId="{3FB8D9BF-6390-4558-A771-FF27BC13679C}" destId="{095F3FB7-B084-40A9-A874-25EBCDB9FF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9CCE-B7BF-4A99-B081-2753FDECF159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CEE2-7479-407F-AC92-13A062F284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0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6" y="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6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45567-44EB-46B0-8DCB-7F8391393E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0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87863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A0B8A-826D-4D09-A4E9-33FF729F6F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0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8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9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0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8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6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1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45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17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4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99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49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12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3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1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34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10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2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45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82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0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2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10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40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28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88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6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4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8191" y="1131591"/>
            <a:ext cx="8604448" cy="240062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r>
              <a:rPr lang="ru-RU" sz="2500" b="1" dirty="0">
                <a:solidFill>
                  <a:srgbClr val="0033CC"/>
                </a:solidFill>
                <a:latin typeface="Arial"/>
                <a:cs typeface="Arial" panose="020B0604020202020204" pitchFamily="34" charset="0"/>
              </a:rPr>
              <a:t>Об итогах выполнения в 2021 году </a:t>
            </a:r>
          </a:p>
          <a:p>
            <a:pPr algn="ctr" defTabSz="685732">
              <a:defRPr/>
            </a:pPr>
            <a:r>
              <a:rPr lang="ru-RU" sz="2500" b="1" dirty="0">
                <a:solidFill>
                  <a:srgbClr val="0033CC"/>
                </a:solidFill>
                <a:latin typeface="Arial"/>
                <a:cs typeface="Arial" panose="020B0604020202020204" pitchFamily="34" charset="0"/>
              </a:rPr>
              <a:t>отраслевого Соглашения между Министерством образования и науки Республики Татарстан </a:t>
            </a:r>
          </a:p>
          <a:p>
            <a:pPr algn="ctr" defTabSz="685732">
              <a:defRPr/>
            </a:pPr>
            <a:r>
              <a:rPr lang="ru-RU" sz="2500" b="1" dirty="0">
                <a:solidFill>
                  <a:srgbClr val="0033CC"/>
                </a:solidFill>
                <a:latin typeface="Arial"/>
                <a:cs typeface="Arial" panose="020B0604020202020204" pitchFamily="34" charset="0"/>
              </a:rPr>
              <a:t>и Татарским республиканским комитетом профсоюза работников народного </a:t>
            </a:r>
          </a:p>
          <a:p>
            <a:pPr algn="ctr" defTabSz="685732">
              <a:defRPr/>
            </a:pPr>
            <a:r>
              <a:rPr lang="ru-RU" sz="2500" b="1" dirty="0">
                <a:solidFill>
                  <a:srgbClr val="0033CC"/>
                </a:solidFill>
                <a:latin typeface="Arial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191" y="3939903"/>
            <a:ext cx="8604448" cy="120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ru-RU" sz="2000" dirty="0">
                <a:solidFill>
                  <a:srgbClr val="0033CC"/>
                </a:solidFill>
                <a:latin typeface="Arial"/>
              </a:rPr>
              <a:t>Министр образования и науки Республики Татарстан </a:t>
            </a:r>
          </a:p>
          <a:p>
            <a:pPr algn="ctr" defTabSz="914378">
              <a:defRPr/>
            </a:pPr>
            <a:r>
              <a:rPr lang="ru-RU" sz="2000" dirty="0">
                <a:solidFill>
                  <a:srgbClr val="0033CC"/>
                </a:solidFill>
                <a:latin typeface="Arial"/>
              </a:rPr>
              <a:t>Ильсур Гараевич Хадиуллин</a:t>
            </a:r>
          </a:p>
        </p:txBody>
      </p:sp>
    </p:spTree>
    <p:extLst>
      <p:ext uri="{BB962C8B-B14F-4D97-AF65-F5344CB8AC3E}">
        <p14:creationId xmlns:p14="http://schemas.microsoft.com/office/powerpoint/2010/main" val="162648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0717" y="322956"/>
            <a:ext cx="2679572" cy="5078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ФЕСТИВАЛЬ ШКОЛЬНЫХ УЧИТЕЛЕЙ В ЕЛАБУГЕ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3970" y="322956"/>
            <a:ext cx="2880320" cy="71557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ЦЕРЕМОНИЯ ПОСВЯЩЕНИЯ МОЛОДЫХ ПЕДАГОГОВ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В ПРОФЕССИЮ «УЧИТЕЛЬ»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2050" y="3702098"/>
            <a:ext cx="3942438" cy="11002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с 2010 года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более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5 000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учителей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более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20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стран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более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1 000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мастер-классов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03218"/>
            <a:ext cx="3942438" cy="9387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с 2016 года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E81046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800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молодых учителей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более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600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наставников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10" y="247851"/>
            <a:ext cx="930090" cy="702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66" y="210546"/>
            <a:ext cx="756278" cy="783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8" name="Блок-схема: ручной ввод 17"/>
          <p:cNvSpPr/>
          <p:nvPr/>
        </p:nvSpPr>
        <p:spPr>
          <a:xfrm rot="16200000" flipH="1">
            <a:off x="932520" y="2362694"/>
            <a:ext cx="1497170" cy="908983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 rot="16200000" flipH="1">
            <a:off x="4737075" y="2362695"/>
            <a:ext cx="1497170" cy="908983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234863" y="-394297"/>
            <a:ext cx="45719" cy="31532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3" y="1203598"/>
            <a:ext cx="3537739" cy="2362172"/>
          </a:xfrm>
          <a:prstGeom prst="parallelogram">
            <a:avLst>
              <a:gd name="adj" fmla="val 11591"/>
            </a:avLst>
          </a:prstGeom>
        </p:spPr>
      </p:pic>
      <p:sp>
        <p:nvSpPr>
          <p:cNvPr id="21" name="Прямоугольник 20"/>
          <p:cNvSpPr/>
          <p:nvPr/>
        </p:nvSpPr>
        <p:spPr>
          <a:xfrm rot="16200000">
            <a:off x="6995868" y="-395882"/>
            <a:ext cx="45719" cy="31532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4562505" y="1289816"/>
            <a:ext cx="639304" cy="543562"/>
          </a:xfrm>
          <a:prstGeom prst="parallelogram">
            <a:avLst>
              <a:gd name="adj" fmla="val 14420"/>
            </a:avLst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араллелограмм 22"/>
          <p:cNvSpPr/>
          <p:nvPr/>
        </p:nvSpPr>
        <p:spPr>
          <a:xfrm>
            <a:off x="4937892" y="1201706"/>
            <a:ext cx="632725" cy="374703"/>
          </a:xfrm>
          <a:prstGeom prst="parallelogram">
            <a:avLst>
              <a:gd name="adj" fmla="val 13455"/>
            </a:avLst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081" y="1201706"/>
            <a:ext cx="3531375" cy="2364064"/>
          </a:xfrm>
          <a:prstGeom prst="parallelogram">
            <a:avLst>
              <a:gd name="adj" fmla="val 11943"/>
            </a:avLst>
          </a:prstGeom>
        </p:spPr>
      </p:pic>
    </p:spTree>
    <p:extLst>
      <p:ext uri="{BB962C8B-B14F-4D97-AF65-F5344CB8AC3E}">
        <p14:creationId xmlns:p14="http://schemas.microsoft.com/office/powerpoint/2010/main" val="12411565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3"/>
          <p:cNvSpPr/>
          <p:nvPr/>
        </p:nvSpPr>
        <p:spPr>
          <a:xfrm>
            <a:off x="1115616" y="2721728"/>
            <a:ext cx="3973695" cy="680475"/>
          </a:xfrm>
          <a:prstGeom prst="parallelogram">
            <a:avLst>
              <a:gd name="adj" fmla="val 13820"/>
            </a:avLst>
          </a:prstGeom>
          <a:solidFill>
            <a:srgbClr val="87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4224" y="271576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Центр непрерывного повышения профессионального мастерства педагогических работников КФУ</a:t>
            </a:r>
          </a:p>
        </p:txBody>
      </p:sp>
      <p:sp>
        <p:nvSpPr>
          <p:cNvPr id="18" name="Параллелограмм 17"/>
          <p:cNvSpPr/>
          <p:nvPr/>
        </p:nvSpPr>
        <p:spPr>
          <a:xfrm>
            <a:off x="5220072" y="137731"/>
            <a:ext cx="2664296" cy="675051"/>
          </a:xfrm>
          <a:prstGeom prst="parallelogram">
            <a:avLst>
              <a:gd name="adj" fmla="val 15578"/>
            </a:avLst>
          </a:prstGeom>
          <a:solidFill>
            <a:srgbClr val="E8104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6609" y="199911"/>
            <a:ext cx="5191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ЦЕНТРЫ ПРОФЕССИОНАЛЬНОГО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РАЗВИТИЯ ПЕДАГОГОВ И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УПРАВЛЕНЧЕСКИХ КАДРОВ</a:t>
            </a:r>
          </a:p>
        </p:txBody>
      </p:sp>
      <p:sp>
        <p:nvSpPr>
          <p:cNvPr id="20" name="Параллелограмм 19"/>
          <p:cNvSpPr/>
          <p:nvPr/>
        </p:nvSpPr>
        <p:spPr>
          <a:xfrm>
            <a:off x="1136646" y="930096"/>
            <a:ext cx="3973695" cy="680475"/>
          </a:xfrm>
          <a:prstGeom prst="parallelogram">
            <a:avLst>
              <a:gd name="adj" fmla="val 12652"/>
            </a:avLst>
          </a:prstGeom>
          <a:solidFill>
            <a:srgbClr val="87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694" y="915566"/>
            <a:ext cx="3625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Центр оценки профессионального мастерства и квалификации педагогов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/>
          <a:srcRect l="32500" t="29753" r="54445" b="51976"/>
          <a:stretch/>
        </p:blipFill>
        <p:spPr>
          <a:xfrm>
            <a:off x="7565689" y="1583891"/>
            <a:ext cx="678719" cy="503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l="5528" t="8277" r="8524" b="21781"/>
          <a:stretch/>
        </p:blipFill>
        <p:spPr>
          <a:xfrm>
            <a:off x="6242069" y="3551048"/>
            <a:ext cx="677670" cy="494276"/>
          </a:xfrm>
          <a:prstGeom prst="rect">
            <a:avLst/>
          </a:prstGeom>
        </p:spPr>
      </p:pic>
      <p:sp>
        <p:nvSpPr>
          <p:cNvPr id="25" name="Блок-схема: ручной ввод 24"/>
          <p:cNvSpPr/>
          <p:nvPr/>
        </p:nvSpPr>
        <p:spPr>
          <a:xfrm rot="16200000" flipH="1">
            <a:off x="5355266" y="1136122"/>
            <a:ext cx="1665510" cy="1440462"/>
          </a:xfrm>
          <a:prstGeom prst="flowChartManualInpu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5538030" y="1023595"/>
            <a:ext cx="2139737" cy="1665511"/>
          </a:xfrm>
          <a:prstGeom prst="parallelogram">
            <a:avLst>
              <a:gd name="adj" fmla="val 16303"/>
            </a:avLst>
          </a:prstGeom>
        </p:spPr>
      </p:pic>
      <p:sp>
        <p:nvSpPr>
          <p:cNvPr id="27" name="Параллелограмм 26"/>
          <p:cNvSpPr/>
          <p:nvPr/>
        </p:nvSpPr>
        <p:spPr>
          <a:xfrm>
            <a:off x="7380312" y="1440333"/>
            <a:ext cx="1008112" cy="851144"/>
          </a:xfrm>
          <a:prstGeom prst="parallelogram">
            <a:avLst>
              <a:gd name="adj" fmla="val 17869"/>
            </a:avLst>
          </a:prstGeom>
          <a:noFill/>
          <a:ln w="15875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учной ввод 27"/>
          <p:cNvSpPr/>
          <p:nvPr/>
        </p:nvSpPr>
        <p:spPr>
          <a:xfrm rot="16200000" flipH="1">
            <a:off x="6755320" y="3011740"/>
            <a:ext cx="1595692" cy="1440462"/>
          </a:xfrm>
          <a:prstGeom prst="flowChartManualInput">
            <a:avLst/>
          </a:prstGeom>
          <a:solidFill>
            <a:srgbClr val="87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1A6E3FB-19F4-4B33-BB10-64128D7BCD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85" y="2942835"/>
            <a:ext cx="2115977" cy="1586982"/>
          </a:xfrm>
          <a:prstGeom prst="parallelogram">
            <a:avLst>
              <a:gd name="adj" fmla="val 16109"/>
            </a:avLst>
          </a:prstGeom>
        </p:spPr>
      </p:pic>
      <p:sp>
        <p:nvSpPr>
          <p:cNvPr id="30" name="Параллелограмм 29"/>
          <p:cNvSpPr/>
          <p:nvPr/>
        </p:nvSpPr>
        <p:spPr>
          <a:xfrm>
            <a:off x="6084168" y="3375430"/>
            <a:ext cx="1001436" cy="801344"/>
          </a:xfrm>
          <a:prstGeom prst="parallelogram">
            <a:avLst>
              <a:gd name="adj" fmla="val 18819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29996" y="3435846"/>
            <a:ext cx="50261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413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+mn-cs"/>
              </a:rPr>
              <a:t>Основные функции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A8246E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2413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Times New Roman" panose="02020603050405020304" pitchFamily="18" charset="0"/>
              <a:cs typeface="+mn-cs"/>
            </a:endParaRP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индивидуальные образовательные маршруты</a:t>
            </a: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использование цифровых технологий</a:t>
            </a: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изучение лучших практик</a:t>
            </a: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модель «горизонтального обучения»</a:t>
            </a: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формирование функциональной грамотности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03088" y="16356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2413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+mn-cs"/>
              </a:rPr>
              <a:t>Основные функции</a:t>
            </a:r>
          </a:p>
          <a:p>
            <a:pPr marL="0" marR="2413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Times New Roman" panose="02020603050405020304" pitchFamily="18" charset="0"/>
              <a:cs typeface="+mn-cs"/>
            </a:endParaRP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диагностика профмастерства педагогов и руководителей ОО</a:t>
            </a:r>
          </a:p>
          <a:p>
            <a:pPr marL="171450" marR="24130" lvl="0" indent="-17145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«сертификация» выпускников вузов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29097" y="737261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509" y="130738"/>
            <a:ext cx="420553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УЧИТЕЛЬ БУДУЩЕГО</a:t>
            </a:r>
          </a:p>
        </p:txBody>
      </p:sp>
      <p:sp>
        <p:nvSpPr>
          <p:cNvPr id="3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32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510" y="1457512"/>
            <a:ext cx="53576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«Учитель года»</a:t>
            </a:r>
          </a:p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«Классный руководитель года»</a:t>
            </a:r>
          </a:p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«Воспитатель года»</a:t>
            </a:r>
          </a:p>
          <a:p>
            <a:pPr marL="214313" indent="-214313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«Педагог дополнительного </a:t>
            </a:r>
          </a:p>
          <a:p>
            <a:pPr>
              <a:buClr>
                <a:srgbClr val="E81046"/>
              </a:buClr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     образования»</a:t>
            </a:r>
          </a:p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«Педагог-организатор года»</a:t>
            </a:r>
          </a:p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«Лучший преподаватель вуза»</a:t>
            </a:r>
          </a:p>
          <a:p>
            <a:pPr marL="214313" indent="-214313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«Педагог-психолог»</a:t>
            </a:r>
            <a:endParaRPr lang="ru-RU" sz="16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9097" y="737261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509" y="130738"/>
            <a:ext cx="420553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КОНКУРСЫ ПРОФЕССИОНАЛЬНОГО МАСТЕРСТВА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36610" y="4371362"/>
            <a:ext cx="2808312" cy="66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51695"/>
                </a:solidFill>
                <a:latin typeface="Arial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A8246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1225" y="1591873"/>
            <a:ext cx="3769380" cy="1951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  <a:p>
            <a:pPr marL="285743" indent="-285743" algn="ctr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defTabSz="914378"/>
            <a:r>
              <a:rPr lang="ru-RU" dirty="0">
                <a:solidFill>
                  <a:prstClr val="black">
                    <a:tint val="75000"/>
                  </a:prstClr>
                </a:solidFill>
                <a:latin typeface="Arial"/>
              </a:rPr>
              <a:t>12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/>
          <a:srcRect b="2330"/>
          <a:stretch/>
        </p:blipFill>
        <p:spPr>
          <a:xfrm>
            <a:off x="4704729" y="1571120"/>
            <a:ext cx="1857811" cy="27230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/>
          <a:srcRect l="10671" r="1761"/>
          <a:stretch/>
        </p:blipFill>
        <p:spPr>
          <a:xfrm>
            <a:off x="6998511" y="1131591"/>
            <a:ext cx="1779355" cy="2613199"/>
          </a:xfrm>
          <a:prstGeom prst="rect">
            <a:avLst/>
          </a:prstGeom>
        </p:spPr>
      </p:pic>
      <p:sp>
        <p:nvSpPr>
          <p:cNvPr id="35" name="Параллелограмм 34"/>
          <p:cNvSpPr/>
          <p:nvPr/>
        </p:nvSpPr>
        <p:spPr>
          <a:xfrm>
            <a:off x="4723181" y="1571120"/>
            <a:ext cx="2097987" cy="2723042"/>
          </a:xfrm>
          <a:prstGeom prst="parallelogram">
            <a:avLst>
              <a:gd name="adj" fmla="val 13393"/>
            </a:avLst>
          </a:prstGeom>
          <a:noFill/>
          <a:ln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Параллелограмм 35"/>
          <p:cNvSpPr/>
          <p:nvPr/>
        </p:nvSpPr>
        <p:spPr>
          <a:xfrm>
            <a:off x="7005478" y="1131590"/>
            <a:ext cx="2031018" cy="2613199"/>
          </a:xfrm>
          <a:prstGeom prst="parallelogram">
            <a:avLst>
              <a:gd name="adj" fmla="val 13393"/>
            </a:avLst>
          </a:prstGeom>
          <a:noFill/>
          <a:ln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0506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060" y="27513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Microsoft JhengHei" panose="020B0604030504040204" pitchFamily="34" charset="-120"/>
                <a:cs typeface="+mn-cs"/>
              </a:rPr>
              <a:t> Голованова Мария Вячеславовна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81046"/>
              </a:solidFill>
              <a:effectLst/>
              <a:uLnTx/>
              <a:uFillTx/>
              <a:latin typeface="Montserrat" panose="00000500000000000000" pitchFamily="2" charset="-52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4808" y="3750563"/>
            <a:ext cx="790575" cy="3428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https://tatarstan.ru/file/news/28_n2017848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17820"/>
          <a:stretch/>
        </p:blipFill>
        <p:spPr bwMode="auto">
          <a:xfrm>
            <a:off x="5724128" y="1478782"/>
            <a:ext cx="3024336" cy="229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088" y="1599638"/>
            <a:ext cx="47160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icrosoft JhengHei" panose="020B0604030504040204" pitchFamily="34" charset="-120"/>
                <a:cs typeface="+mn-cs"/>
              </a:rPr>
              <a:t>Абсолютный победитель регионального этапа Всероссийского конкурса «Учитель года России – 2021» в Республике Татарстан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Microsoft JhengHei" panose="020B0604030504040204" pitchFamily="34" charset="-120"/>
                <a:cs typeface="+mn-cs"/>
              </a:rPr>
              <a:t>Призер Всероссийского конкурса «Учитель года России – 2021»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342B5C"/>
              </a:solidFill>
              <a:effectLst/>
              <a:uLnTx/>
              <a:uFillTx/>
              <a:latin typeface="Montserrat" panose="00000500000000000000" pitchFamily="2" charset="-52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477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060" y="27513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E81046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 Сулимова Надежда Алексеевна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2291" y="3767707"/>
            <a:ext cx="790575" cy="3428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571" y="1599638"/>
            <a:ext cx="47160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Montserrat" panose="00000500000000000000" pitchFamily="2" charset="-52"/>
                <a:ea typeface="Microsoft JhengHei" panose="020B0604030504040204" pitchFamily="34" charset="-120"/>
              </a:rPr>
              <a:t>Призер </a:t>
            </a:r>
          </a:p>
          <a:p>
            <a:pPr lvl="0" algn="ctr"/>
            <a:r>
              <a:rPr lang="ru-RU" sz="2000" dirty="0">
                <a:latin typeface="Montserrat" panose="00000500000000000000" pitchFamily="2" charset="-52"/>
                <a:ea typeface="Microsoft JhengHei" panose="020B0604030504040204" pitchFamily="34" charset="-120"/>
              </a:rPr>
              <a:t>Всероссийского </a:t>
            </a:r>
          </a:p>
          <a:p>
            <a:pPr lvl="0" algn="ctr"/>
            <a:r>
              <a:rPr lang="ru-RU" sz="2000" dirty="0">
                <a:latin typeface="Montserrat" panose="00000500000000000000" pitchFamily="2" charset="-52"/>
                <a:ea typeface="Microsoft JhengHei" panose="020B0604030504040204" pitchFamily="34" charset="-120"/>
              </a:rPr>
              <a:t>профессионального конкурса «Директор года </a:t>
            </a:r>
          </a:p>
          <a:p>
            <a:pPr lvl="0" algn="ctr"/>
            <a:r>
              <a:rPr lang="ru-RU" sz="2000" dirty="0">
                <a:latin typeface="Montserrat" panose="00000500000000000000" pitchFamily="2" charset="-52"/>
                <a:ea typeface="Microsoft JhengHei" panose="020B0604030504040204" pitchFamily="34" charset="-120"/>
              </a:rPr>
              <a:t>России – 2021»</a:t>
            </a:r>
          </a:p>
          <a:p>
            <a:pPr lvl="0" algn="ctr"/>
            <a:endParaRPr lang="ru-RU" sz="1700" dirty="0">
              <a:latin typeface="Montserrat" panose="00000500000000000000" pitchFamily="2" charset="-52"/>
              <a:ea typeface="Microsoft JhengHei" panose="020B0604030504040204" pitchFamily="34" charset="-12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pic>
        <p:nvPicPr>
          <p:cNvPr id="9" name="Picture 2" descr="http://vuslon.ru/images/uploads/news/2021/10/7/5d9fb0a7f2171abccf4af4e924722a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38" y="1393700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5232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060" y="27513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E81046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 Цыганова Виктория Владимировна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4808" y="3723878"/>
            <a:ext cx="790575" cy="3428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088" y="1419622"/>
            <a:ext cx="471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Лауреат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Всероссийского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профессионального конкурса «Воспитатель года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России – 2021»,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топ-15 лучших 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воспитателей России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4199" t="8036" r="30093" b="13893"/>
          <a:stretch/>
        </p:blipFill>
        <p:spPr>
          <a:xfrm>
            <a:off x="5724128" y="1326975"/>
            <a:ext cx="2675970" cy="257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5810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99367"/>
              </p:ext>
            </p:extLst>
          </p:nvPr>
        </p:nvGraphicFramePr>
        <p:xfrm>
          <a:off x="6446021" y="1942697"/>
          <a:ext cx="2528986" cy="2304733"/>
        </p:xfrm>
        <a:graphic>
          <a:graphicData uri="http://schemas.openxmlformats.org/drawingml/2006/table">
            <a:tbl>
              <a:tblPr/>
              <a:tblGrid>
                <a:gridCol w="2528986">
                  <a:extLst>
                    <a:ext uri="{9D8B030D-6E8A-4147-A177-3AD203B41FA5}">
                      <a16:colId xmlns:a16="http://schemas.microsoft.com/office/drawing/2014/main" xmlns="" val="3383092819"/>
                    </a:ext>
                  </a:extLst>
                </a:gridCol>
              </a:tblGrid>
              <a:tr h="343373"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Arial" panose="020B0604020202020204" pitchFamily="34" charset="0"/>
                        </a:rPr>
                        <a:t>Стимулирующая надбавка молодым специалистам </a:t>
                      </a:r>
                    </a:p>
                    <a:p>
                      <a:pPr marL="0" algn="l" defTabSz="1219170" rtl="0" eaLnBrk="1" fontAlgn="ctr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Arial" panose="020B0604020202020204" pitchFamily="34" charset="0"/>
                        </a:rPr>
                        <a:t>в 2021 году</a:t>
                      </a:r>
                    </a:p>
                    <a:p>
                      <a:pPr marL="0" algn="l" defTabSz="1219170" rtl="0" eaLnBrk="1" fontAlgn="ctr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1219170" rtl="0" eaLnBrk="1" fontAlgn="ctr" latinLnBrk="0" hangingPunct="1"/>
                      <a:endParaRPr lang="ru-RU" sz="1400" b="1" kern="1200" dirty="0">
                        <a:solidFill>
                          <a:srgbClr val="A8246F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569701"/>
                  </a:ext>
                </a:extLst>
              </a:tr>
              <a:tr h="46475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получают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E81046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2 963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молодых педагога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b="1" kern="1200" dirty="0">
                          <a:solidFill>
                            <a:srgbClr val="E81046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1 111 рублей</a:t>
                      </a:r>
                    </a:p>
                  </a:txBody>
                  <a:tcPr marL="7144" marR="7144" marT="71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034082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9097" y="737261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09" y="130738"/>
            <a:ext cx="7157859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ЗАРАБОТНАЯ ПЛАТА РАБОТНИКОВ ОБРАЗОВАНИЯ</a:t>
            </a:r>
          </a:p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РЕСПУБЛИКИ ТАТАРСТАН В 2021 ГОДУ</a:t>
            </a:r>
          </a:p>
        </p:txBody>
      </p:sp>
      <p:sp>
        <p:nvSpPr>
          <p:cNvPr id="13" name="Блок-схема: ручной ввод 12"/>
          <p:cNvSpPr/>
          <p:nvPr/>
        </p:nvSpPr>
        <p:spPr>
          <a:xfrm rot="5400000" flipH="1">
            <a:off x="4265857" y="2210581"/>
            <a:ext cx="3115584" cy="1063138"/>
          </a:xfrm>
          <a:prstGeom prst="flowChartManualInput">
            <a:avLst/>
          </a:prstGeom>
          <a:solidFill>
            <a:srgbClr val="C8B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46587"/>
              </p:ext>
            </p:extLst>
          </p:nvPr>
        </p:nvGraphicFramePr>
        <p:xfrm>
          <a:off x="807528" y="1184358"/>
          <a:ext cx="5348288" cy="34325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06218">
                  <a:extLst>
                    <a:ext uri="{9D8B030D-6E8A-4147-A177-3AD203B41FA5}">
                      <a16:colId xmlns:a16="http://schemas.microsoft.com/office/drawing/2014/main" xmlns="" val="2404340837"/>
                    </a:ext>
                  </a:extLst>
                </a:gridCol>
                <a:gridCol w="907979">
                  <a:extLst>
                    <a:ext uri="{9D8B030D-6E8A-4147-A177-3AD203B41FA5}">
                      <a16:colId xmlns:a16="http://schemas.microsoft.com/office/drawing/2014/main" xmlns="" val="1583409678"/>
                    </a:ext>
                  </a:extLst>
                </a:gridCol>
                <a:gridCol w="1134091">
                  <a:extLst>
                    <a:ext uri="{9D8B030D-6E8A-4147-A177-3AD203B41FA5}">
                      <a16:colId xmlns:a16="http://schemas.microsoft.com/office/drawing/2014/main" xmlns="" val="3572518684"/>
                    </a:ext>
                  </a:extLst>
                </a:gridCol>
              </a:tblGrid>
              <a:tr h="2192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+mn-ea"/>
                          <a:cs typeface="Arial" panose="020B0604020202020204" pitchFamily="34" charset="0"/>
                        </a:rPr>
                        <a:t>сумма, рублей</a:t>
                      </a:r>
                    </a:p>
                  </a:txBody>
                  <a:tcPr marL="7144" marR="7144" marT="7144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+mn-ea"/>
                          <a:cs typeface="Arial" panose="020B0604020202020204" pitchFamily="34" charset="0"/>
                        </a:rPr>
                        <a:t>% к средней з/п по региону</a:t>
                      </a:r>
                    </a:p>
                  </a:txBody>
                  <a:tcPr marL="7144" marR="7144" marT="7144" marB="0" anchor="ctr">
                    <a:solidFill>
                      <a:srgbClr val="878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904731"/>
                  </a:ext>
                </a:extLst>
              </a:tr>
              <a:tr h="28121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Размер средней з/п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в Республике Татарстан, 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рублей</a:t>
                      </a: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36 842,0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325948"/>
                  </a:ext>
                </a:extLst>
              </a:tr>
              <a:tr h="150529"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Clr>
                          <a:srgbClr val="E810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Педработники ДОО</a:t>
                      </a: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34 073,3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748439"/>
                  </a:ext>
                </a:extLst>
              </a:tr>
              <a:tr h="281216"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Clr>
                          <a:srgbClr val="E810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Педработники школ</a:t>
                      </a: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34 254,0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93,0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186608"/>
                  </a:ext>
                </a:extLst>
              </a:tr>
              <a:tr h="281216"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Clr>
                          <a:srgbClr val="E810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Педработники ДОД</a:t>
                      </a: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39 022,5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038000"/>
                  </a:ext>
                </a:extLst>
              </a:tr>
              <a:tr h="558106"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Clr>
                          <a:srgbClr val="E810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Преподаватели и мастера производственного обучения образовательных организаций НПО и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СПО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38 703,0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904602"/>
                  </a:ext>
                </a:extLst>
              </a:tr>
              <a:tr h="281216"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Clr>
                          <a:srgbClr val="E8104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Преподаватели ВПО</a:t>
                      </a:r>
                    </a:p>
                  </a:txBody>
                  <a:tcPr marL="7144" marR="7144" marT="7144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81 247,2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220,5</a:t>
                      </a:r>
                    </a:p>
                  </a:txBody>
                  <a:tcPr marL="7144" marR="7144" marT="7144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9399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7" name="Параллелограмм 16"/>
          <p:cNvSpPr/>
          <p:nvPr/>
        </p:nvSpPr>
        <p:spPr>
          <a:xfrm>
            <a:off x="6600015" y="831874"/>
            <a:ext cx="1326299" cy="824687"/>
          </a:xfrm>
          <a:prstGeom prst="parallelogram">
            <a:avLst>
              <a:gd name="adj" fmla="val 2811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7443758" y="327818"/>
            <a:ext cx="1297110" cy="961349"/>
          </a:xfrm>
          <a:prstGeom prst="parallelogram">
            <a:avLst>
              <a:gd name="adj" fmla="val 26798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183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1550" y="66682"/>
            <a:ext cx="7560840" cy="4819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31446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509" y="130738"/>
            <a:ext cx="7157859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НАДБАВКИ ЗА КЛАССНОЕ РУКОВОДСТВО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9221" y="765209"/>
            <a:ext cx="8121252" cy="1446501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  <a:cs typeface="Arial" panose="020B0604020202020204" pitchFamily="34" charset="0"/>
              </a:rPr>
              <a:t>Состав надбавок</a:t>
            </a:r>
          </a:p>
          <a:p>
            <a:pPr lvl="1"/>
            <a:endParaRPr lang="ru-RU" sz="14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55</a:t>
            </a:r>
            <a:r>
              <a:rPr lang="ru-RU" sz="1400" b="1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0 </a:t>
            </a: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рублей 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за класс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80 рублей 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на одного ребенка в месяц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5 000 рублей 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ежемесячное денежное вознаграждение классным руководителям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220" y="2383016"/>
            <a:ext cx="51125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Объем федеральных бюджетных средств</a:t>
            </a:r>
          </a:p>
          <a:p>
            <a:endParaRPr lang="ru-RU" sz="1400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</a:rPr>
              <a:t>1 858,2 млн.рублей </a:t>
            </a:r>
            <a:r>
              <a:rPr lang="ru-RU" sz="1400" dirty="0">
                <a:latin typeface="Montserrat" panose="00000500000000000000" pitchFamily="2" charset="-52"/>
              </a:rPr>
              <a:t>– в общеобразовательных организациях за выполнение функций классного руководителя </a:t>
            </a:r>
            <a:r>
              <a:rPr lang="ru-RU" sz="1400" b="1" dirty="0">
                <a:latin typeface="Montserrat" panose="00000500000000000000" pitchFamily="2" charset="-52"/>
              </a:rPr>
              <a:t>на 2021 год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</a:rPr>
              <a:t>65,4 тыс.рублей </a:t>
            </a:r>
            <a:r>
              <a:rPr lang="ru-RU" sz="1400" b="1" dirty="0">
                <a:latin typeface="Montserrat" panose="00000500000000000000" pitchFamily="2" charset="-52"/>
              </a:rPr>
              <a:t>на 4 месяца </a:t>
            </a:r>
            <a:r>
              <a:rPr lang="ru-RU" sz="1400" dirty="0">
                <a:latin typeface="Montserrat" panose="00000500000000000000" pitchFamily="2" charset="-52"/>
              </a:rPr>
              <a:t>– в государственных образовательных организациях за выполнение функций классного руководителя (кураторство) 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с 1 сентября 2021 года</a:t>
            </a:r>
            <a:endParaRPr lang="ru-RU" sz="1400" b="1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endParaRPr lang="ru-RU" sz="14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6600015" y="771550"/>
            <a:ext cx="1326299" cy="824687"/>
          </a:xfrm>
          <a:prstGeom prst="parallelogram">
            <a:avLst>
              <a:gd name="adj" fmla="val 2811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7443758" y="267494"/>
            <a:ext cx="1297110" cy="961349"/>
          </a:xfrm>
          <a:prstGeom prst="parallelogram">
            <a:avLst>
              <a:gd name="adj" fmla="val 26798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 rot="16200000" flipH="1">
            <a:off x="6281305" y="3598750"/>
            <a:ext cx="720080" cy="970337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7987270" y="917760"/>
            <a:ext cx="45719" cy="22677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r="-18194"/>
          <a:stretch/>
        </p:blipFill>
        <p:spPr>
          <a:xfrm>
            <a:off x="6242051" y="2059011"/>
            <a:ext cx="3561934" cy="2384947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62737272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r="50101" b="32613"/>
          <a:stretch/>
        </p:blipFill>
        <p:spPr>
          <a:xfrm>
            <a:off x="866063" y="2369834"/>
            <a:ext cx="2634181" cy="2309311"/>
          </a:xfrm>
          <a:prstGeom prst="rect">
            <a:avLst/>
          </a:prstGeom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9246321"/>
              </p:ext>
            </p:extLst>
          </p:nvPr>
        </p:nvGraphicFramePr>
        <p:xfrm>
          <a:off x="142844" y="2067694"/>
          <a:ext cx="9001156" cy="294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78"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4608" y="4155926"/>
            <a:ext cx="454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atin typeface="Montserrat" panose="00000500000000000000" pitchFamily="2" charset="-52"/>
                <a:ea typeface="+mj-ea"/>
                <a:cs typeface="Arial" panose="020B0604020202020204" pitchFamily="34" charset="0"/>
              </a:rPr>
              <a:t>Образовательная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atin typeface="Montserrat" panose="00000500000000000000" pitchFamily="2" charset="-52"/>
                <a:ea typeface="+mj-ea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734" y="3080575"/>
            <a:ext cx="300632" cy="2857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6356050" y="3400713"/>
            <a:ext cx="1608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Эксперты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509" y="1191111"/>
            <a:ext cx="504673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500" dirty="0">
                <a:latin typeface="Montserrat" panose="00000500000000000000" pitchFamily="2" charset="-52"/>
                <a:cs typeface="Arial" panose="020B0604020202020204" pitchFamily="34" charset="0"/>
              </a:rPr>
              <a:t>Воспользовались льготами</a:t>
            </a:r>
          </a:p>
          <a:p>
            <a:pPr defTabSz="685783">
              <a:defRPr/>
            </a:pPr>
            <a:endParaRPr lang="ru-RU" sz="5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685783">
              <a:lnSpc>
                <a:spcPct val="150000"/>
              </a:lnSpc>
              <a:defRPr/>
            </a:pPr>
            <a:r>
              <a:rPr lang="ru-RU" sz="1500" b="1" dirty="0">
                <a:latin typeface="Montserrat" panose="00000500000000000000" pitchFamily="2" charset="-52"/>
                <a:cs typeface="Arial" panose="020B0604020202020204" pitchFamily="34" charset="0"/>
              </a:rPr>
              <a:t>декабрь 2020 года         </a:t>
            </a:r>
            <a:r>
              <a:rPr lang="ru-RU" sz="15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83,1 %</a:t>
            </a:r>
            <a:r>
              <a:rPr lang="ru-RU" sz="1500" dirty="0">
                <a:latin typeface="Montserrat" panose="00000500000000000000" pitchFamily="2" charset="-52"/>
                <a:cs typeface="Arial" panose="020B0604020202020204" pitchFamily="34" charset="0"/>
              </a:rPr>
              <a:t> аттестуемых</a:t>
            </a:r>
          </a:p>
          <a:p>
            <a:pPr defTabSz="685783">
              <a:lnSpc>
                <a:spcPct val="150000"/>
              </a:lnSpc>
              <a:defRPr/>
            </a:pPr>
            <a:r>
              <a:rPr lang="ru-RU" sz="1500" b="1" dirty="0">
                <a:latin typeface="Montserrat" panose="00000500000000000000" pitchFamily="2" charset="-52"/>
                <a:cs typeface="Arial" panose="020B0604020202020204" pitchFamily="34" charset="0"/>
              </a:rPr>
              <a:t>декабрь 2021 года          </a:t>
            </a:r>
            <a:r>
              <a:rPr lang="ru-RU" sz="15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85,1 % </a:t>
            </a:r>
            <a:r>
              <a:rPr lang="ru-RU" sz="1500" dirty="0">
                <a:latin typeface="Montserrat" panose="00000500000000000000" pitchFamily="2" charset="-52"/>
                <a:cs typeface="Arial" panose="020B0604020202020204" pitchFamily="34" charset="0"/>
              </a:rPr>
              <a:t>аттестуемых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224" y="1800623"/>
            <a:ext cx="372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Министерство 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образования 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и науки РТ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025293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09" y="123478"/>
            <a:ext cx="7157859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ПЕДАГОГИЧЕСКАЯ АТТЕСТАЦИЯ В ГОСУДАРСТВЕННОЙ ИНФОРМАЦИОННОЙ СИСТЕМЕ «ЭЛЕКТРОННОЕ ОБРАЗОВАНИЕ РЕСПУБЛИКИ ТАТАРСТАН»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70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1705330"/>
            <a:ext cx="5400600" cy="32426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marR="0" lvl="0" indent="-342892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A8246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20537"/>
            <a:ext cx="2133600" cy="365125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40354" y="283995"/>
          <a:ext cx="8545490" cy="47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8" y="4451336"/>
            <a:ext cx="653443" cy="653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4" y="4533900"/>
            <a:ext cx="468121" cy="4681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9097" y="1025293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509" y="130738"/>
            <a:ext cx="7773181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СРЕДНЕРЕСПУБЛИКАНСКИЕ ПОКАЗАТЕЛИ ПРОФЕССИОНАЛЬНОГО РОСТА ПЕДАГОГИЧЕСКИХ РАБОТНИКОВ РЕСПУБЛИКИ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ЗА ПОСЛЕДНИЕ  5 ЛЕТ</a:t>
            </a:r>
          </a:p>
        </p:txBody>
      </p:sp>
    </p:spTree>
    <p:extLst>
      <p:ext uri="{BB962C8B-B14F-4D97-AF65-F5344CB8AC3E}">
        <p14:creationId xmlns:p14="http://schemas.microsoft.com/office/powerpoint/2010/main" val="10674439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15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6"/>
            <a:ext cx="2133600" cy="365125"/>
          </a:xfrm>
        </p:spPr>
        <p:txBody>
          <a:bodyPr/>
          <a:lstStyle/>
          <a:p>
            <a:pPr defTabSz="914355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55"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026" name="Picture 2" descr="https://17.uzl-school.ru/upload/iblock/69b/69b7e37b83d10f19ac98b4f38695fb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7"/>
          <a:stretch/>
        </p:blipFill>
        <p:spPr bwMode="auto">
          <a:xfrm>
            <a:off x="7375458" y="390395"/>
            <a:ext cx="1597737" cy="13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4331" y="555526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ru-RU" sz="1013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257" y="160355"/>
            <a:ext cx="7773181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sp>
        <p:nvSpPr>
          <p:cNvPr id="19" name="Параллелограмм 18"/>
          <p:cNvSpPr/>
          <p:nvPr/>
        </p:nvSpPr>
        <p:spPr>
          <a:xfrm>
            <a:off x="7236296" y="2103165"/>
            <a:ext cx="1079828" cy="834669"/>
          </a:xfrm>
          <a:prstGeom prst="parallelogram">
            <a:avLst>
              <a:gd name="adj" fmla="val 19441"/>
            </a:avLst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8052206" y="1969336"/>
            <a:ext cx="1030476" cy="597834"/>
          </a:xfrm>
          <a:prstGeom prst="parallelogram">
            <a:avLst>
              <a:gd name="adj" fmla="val 22507"/>
            </a:avLst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Блок-схема: ручной ввод 20"/>
          <p:cNvSpPr/>
          <p:nvPr/>
        </p:nvSpPr>
        <p:spPr>
          <a:xfrm rot="16200000" flipH="1">
            <a:off x="6895677" y="4335664"/>
            <a:ext cx="706691" cy="908983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8317686" y="1833557"/>
            <a:ext cx="45719" cy="1684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2" descr="https://kirov-portal.ru/upload/original/news/7cc/7ccfba37a123b6aeab531f55f4d6f6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-552" r="-20873" b="552"/>
          <a:stretch/>
        </p:blipFill>
        <p:spPr bwMode="auto">
          <a:xfrm>
            <a:off x="6873029" y="2690150"/>
            <a:ext cx="2883548" cy="2453350"/>
          </a:xfrm>
          <a:prstGeom prst="parallelogram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3680"/>
            <a:ext cx="6254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вхождение Российской Федерации в число десяти ведущих стран мира по качеству общего образования</a:t>
            </a: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 algn="just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процентов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97" y="4559827"/>
            <a:ext cx="605968" cy="4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54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508" y="1635646"/>
            <a:ext cx="7543800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Альметьевский муниципальный район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Буинский муниципальный район 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Сабинский муниципальный район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г.Набережные Челны		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Чистопольский  муниципальный район 	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Московский район г.Казани	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Вахитовский  район г.Казани	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Ново-Савиновский район г.Казани</a:t>
            </a:r>
          </a:p>
          <a:p>
            <a:pPr marL="7" marR="0" lvl="0" indent="-28575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Советский район г.Казани</a:t>
            </a:r>
          </a:p>
          <a:p>
            <a:pPr marL="0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246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246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508" y="843558"/>
            <a:ext cx="7877939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Первый этап: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2021 г. по 30 декабря 2021 г.</a:t>
            </a:r>
          </a:p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Второй этап: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января по июль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9097" y="771550"/>
            <a:ext cx="790575" cy="34289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09" y="13073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АПРОБАЦИЯ НОВЫХ КВАЛИФИКАЦИОННЫХ КАТЕГОРИЙ «ПЕДАГОГ-МЕТОДИСТ» И «ПЕДАГОГ-НАСТАВНИК»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8" y="4451336"/>
            <a:ext cx="653443" cy="653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4" y="4533900"/>
            <a:ext cx="468121" cy="4681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6200000">
            <a:off x="7680916" y="146274"/>
            <a:ext cx="56489" cy="28696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608592"/>
            <a:ext cx="4139952" cy="2759967"/>
          </a:xfrm>
          <a:custGeom>
            <a:avLst/>
            <a:gdLst>
              <a:gd name="connsiteX0" fmla="*/ 9969910 w 9969910"/>
              <a:gd name="connsiteY0" fmla="*/ 6447012 h 10288588"/>
              <a:gd name="connsiteX1" fmla="*/ 9969910 w 9969910"/>
              <a:gd name="connsiteY1" fmla="*/ 6454525 h 10288588"/>
              <a:gd name="connsiteX2" fmla="*/ 9969910 w 9969910"/>
              <a:gd name="connsiteY2" fmla="*/ 6472371 h 10288588"/>
              <a:gd name="connsiteX3" fmla="*/ 9969910 w 9969910"/>
              <a:gd name="connsiteY3" fmla="*/ 6507126 h 10288588"/>
              <a:gd name="connsiteX4" fmla="*/ 9969910 w 9969910"/>
              <a:gd name="connsiteY4" fmla="*/ 6564421 h 10288588"/>
              <a:gd name="connsiteX5" fmla="*/ 9969910 w 9969910"/>
              <a:gd name="connsiteY5" fmla="*/ 6649896 h 10288588"/>
              <a:gd name="connsiteX6" fmla="*/ 9969910 w 9969910"/>
              <a:gd name="connsiteY6" fmla="*/ 6769185 h 10288588"/>
              <a:gd name="connsiteX7" fmla="*/ 9969910 w 9969910"/>
              <a:gd name="connsiteY7" fmla="*/ 6927921 h 10288588"/>
              <a:gd name="connsiteX8" fmla="*/ 9969910 w 9969910"/>
              <a:gd name="connsiteY8" fmla="*/ 7131745 h 10288588"/>
              <a:gd name="connsiteX9" fmla="*/ 9969910 w 9969910"/>
              <a:gd name="connsiteY9" fmla="*/ 7252326 h 10288588"/>
              <a:gd name="connsiteX10" fmla="*/ 9969910 w 9969910"/>
              <a:gd name="connsiteY10" fmla="*/ 7386289 h 10288588"/>
              <a:gd name="connsiteX11" fmla="*/ 9969910 w 9969910"/>
              <a:gd name="connsiteY11" fmla="*/ 7534343 h 10288588"/>
              <a:gd name="connsiteX12" fmla="*/ 9969910 w 9969910"/>
              <a:gd name="connsiteY12" fmla="*/ 7697191 h 10288588"/>
              <a:gd name="connsiteX13" fmla="*/ 9969910 w 9969910"/>
              <a:gd name="connsiteY13" fmla="*/ 7875536 h 10288588"/>
              <a:gd name="connsiteX14" fmla="*/ 9969910 w 9969910"/>
              <a:gd name="connsiteY14" fmla="*/ 8070084 h 10288588"/>
              <a:gd name="connsiteX15" fmla="*/ 9969910 w 9969910"/>
              <a:gd name="connsiteY15" fmla="*/ 8281539 h 10288588"/>
              <a:gd name="connsiteX16" fmla="*/ 9969910 w 9969910"/>
              <a:gd name="connsiteY16" fmla="*/ 8510605 h 10288588"/>
              <a:gd name="connsiteX17" fmla="*/ 9969910 w 9969910"/>
              <a:gd name="connsiteY17" fmla="*/ 8757987 h 10288588"/>
              <a:gd name="connsiteX18" fmla="*/ 9969910 w 9969910"/>
              <a:gd name="connsiteY18" fmla="*/ 9024391 h 10288588"/>
              <a:gd name="connsiteX19" fmla="*/ 9969910 w 9969910"/>
              <a:gd name="connsiteY19" fmla="*/ 9310517 h 10288588"/>
              <a:gd name="connsiteX20" fmla="*/ 9969910 w 9969910"/>
              <a:gd name="connsiteY20" fmla="*/ 9617074 h 10288588"/>
              <a:gd name="connsiteX21" fmla="*/ 9969910 w 9969910"/>
              <a:gd name="connsiteY21" fmla="*/ 9944765 h 10288588"/>
              <a:gd name="connsiteX22" fmla="*/ 9969910 w 9969910"/>
              <a:gd name="connsiteY22" fmla="*/ 10288588 h 10288588"/>
              <a:gd name="connsiteX23" fmla="*/ 7014204 w 9969910"/>
              <a:gd name="connsiteY23" fmla="*/ 10288588 h 10288588"/>
              <a:gd name="connsiteX24" fmla="*/ 7107250 w 9969910"/>
              <a:gd name="connsiteY24" fmla="*/ 9791042 h 10288588"/>
              <a:gd name="connsiteX25" fmla="*/ 9969910 w 9969910"/>
              <a:gd name="connsiteY25" fmla="*/ 6447012 h 10288588"/>
              <a:gd name="connsiteX26" fmla="*/ 2788849 w 9969910"/>
              <a:gd name="connsiteY26" fmla="*/ 0 h 10288588"/>
              <a:gd name="connsiteX27" fmla="*/ 9969910 w 9969910"/>
              <a:gd name="connsiteY27" fmla="*/ 0 h 10288588"/>
              <a:gd name="connsiteX28" fmla="*/ 9969910 w 9969910"/>
              <a:gd name="connsiteY28" fmla="*/ 40917 h 10288588"/>
              <a:gd name="connsiteX29" fmla="*/ 9969910 w 9969910"/>
              <a:gd name="connsiteY29" fmla="*/ 351864 h 10288588"/>
              <a:gd name="connsiteX30" fmla="*/ 9969910 w 9969910"/>
              <a:gd name="connsiteY30" fmla="*/ 692403 h 10288588"/>
              <a:gd name="connsiteX31" fmla="*/ 9969910 w 9969910"/>
              <a:gd name="connsiteY31" fmla="*/ 1063881 h 10288588"/>
              <a:gd name="connsiteX32" fmla="*/ 9969910 w 9969910"/>
              <a:gd name="connsiteY32" fmla="*/ 1467641 h 10288588"/>
              <a:gd name="connsiteX33" fmla="*/ 9969910 w 9969910"/>
              <a:gd name="connsiteY33" fmla="*/ 1905029 h 10288588"/>
              <a:gd name="connsiteX34" fmla="*/ 9969910 w 9969910"/>
              <a:gd name="connsiteY34" fmla="*/ 2377391 h 10288588"/>
              <a:gd name="connsiteX35" fmla="*/ 9969910 w 9969910"/>
              <a:gd name="connsiteY35" fmla="*/ 2886070 h 10288588"/>
              <a:gd name="connsiteX36" fmla="*/ 9969910 w 9969910"/>
              <a:gd name="connsiteY36" fmla="*/ 3432413 h 10288588"/>
              <a:gd name="connsiteX37" fmla="*/ 9969910 w 9969910"/>
              <a:gd name="connsiteY37" fmla="*/ 4017764 h 10288588"/>
              <a:gd name="connsiteX38" fmla="*/ 9969910 w 9969910"/>
              <a:gd name="connsiteY38" fmla="*/ 4643469 h 10288588"/>
              <a:gd name="connsiteX39" fmla="*/ 9969910 w 9969910"/>
              <a:gd name="connsiteY39" fmla="*/ 5310874 h 10288588"/>
              <a:gd name="connsiteX40" fmla="*/ 8064784 w 9969910"/>
              <a:gd name="connsiteY40" fmla="*/ 7222161 h 10288588"/>
              <a:gd name="connsiteX41" fmla="*/ 6860970 w 9969910"/>
              <a:gd name="connsiteY41" fmla="*/ 10280661 h 10288588"/>
              <a:gd name="connsiteX42" fmla="*/ 6861306 w 9969910"/>
              <a:gd name="connsiteY42" fmla="*/ 10288588 h 10288588"/>
              <a:gd name="connsiteX43" fmla="*/ 874056 w 9969910"/>
              <a:gd name="connsiteY43" fmla="*/ 10288588 h 10288588"/>
              <a:gd name="connsiteX44" fmla="*/ 647129 w 9969910"/>
              <a:gd name="connsiteY44" fmla="*/ 9852383 h 10288588"/>
              <a:gd name="connsiteX45" fmla="*/ 127638 w 9969910"/>
              <a:gd name="connsiteY45" fmla="*/ 8394731 h 10288588"/>
              <a:gd name="connsiteX46" fmla="*/ 2767040 w 9969910"/>
              <a:gd name="connsiteY46" fmla="*/ 3106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69910" h="10288588">
                <a:moveTo>
                  <a:pt x="9969910" y="6447012"/>
                </a:moveTo>
                <a:lnTo>
                  <a:pt x="9969910" y="6454525"/>
                </a:lnTo>
                <a:lnTo>
                  <a:pt x="9969910" y="6472371"/>
                </a:lnTo>
                <a:lnTo>
                  <a:pt x="9969910" y="6507126"/>
                </a:lnTo>
                <a:lnTo>
                  <a:pt x="9969910" y="6564421"/>
                </a:lnTo>
                <a:lnTo>
                  <a:pt x="9969910" y="6649896"/>
                </a:lnTo>
                <a:lnTo>
                  <a:pt x="9969910" y="6769185"/>
                </a:lnTo>
                <a:lnTo>
                  <a:pt x="9969910" y="6927921"/>
                </a:lnTo>
                <a:lnTo>
                  <a:pt x="9969910" y="7131745"/>
                </a:lnTo>
                <a:lnTo>
                  <a:pt x="9969910" y="7252326"/>
                </a:lnTo>
                <a:lnTo>
                  <a:pt x="9969910" y="7386289"/>
                </a:lnTo>
                <a:lnTo>
                  <a:pt x="9969910" y="7534343"/>
                </a:lnTo>
                <a:lnTo>
                  <a:pt x="9969910" y="7697191"/>
                </a:lnTo>
                <a:lnTo>
                  <a:pt x="9969910" y="7875536"/>
                </a:lnTo>
                <a:lnTo>
                  <a:pt x="9969910" y="8070084"/>
                </a:lnTo>
                <a:lnTo>
                  <a:pt x="9969910" y="8281539"/>
                </a:lnTo>
                <a:lnTo>
                  <a:pt x="9969910" y="8510605"/>
                </a:lnTo>
                <a:lnTo>
                  <a:pt x="9969910" y="8757987"/>
                </a:lnTo>
                <a:lnTo>
                  <a:pt x="9969910" y="9024391"/>
                </a:lnTo>
                <a:lnTo>
                  <a:pt x="9969910" y="9310517"/>
                </a:lnTo>
                <a:lnTo>
                  <a:pt x="9969910" y="9617074"/>
                </a:lnTo>
                <a:lnTo>
                  <a:pt x="9969910" y="9944765"/>
                </a:lnTo>
                <a:lnTo>
                  <a:pt x="9969910" y="10288588"/>
                </a:lnTo>
                <a:lnTo>
                  <a:pt x="7014204" y="10288588"/>
                </a:lnTo>
                <a:lnTo>
                  <a:pt x="7107250" y="9791042"/>
                </a:lnTo>
                <a:cubicBezTo>
                  <a:pt x="7696025" y="7374835"/>
                  <a:pt x="9969910" y="6447012"/>
                  <a:pt x="9969910" y="6447012"/>
                </a:cubicBezTo>
                <a:close/>
                <a:moveTo>
                  <a:pt x="2788849" y="0"/>
                </a:moveTo>
                <a:lnTo>
                  <a:pt x="9969910" y="0"/>
                </a:lnTo>
                <a:lnTo>
                  <a:pt x="9969910" y="40917"/>
                </a:lnTo>
                <a:lnTo>
                  <a:pt x="9969910" y="351864"/>
                </a:lnTo>
                <a:lnTo>
                  <a:pt x="9969910" y="692403"/>
                </a:lnTo>
                <a:lnTo>
                  <a:pt x="9969910" y="1063881"/>
                </a:lnTo>
                <a:lnTo>
                  <a:pt x="9969910" y="1467641"/>
                </a:lnTo>
                <a:lnTo>
                  <a:pt x="9969910" y="1905029"/>
                </a:lnTo>
                <a:lnTo>
                  <a:pt x="9969910" y="2377391"/>
                </a:lnTo>
                <a:lnTo>
                  <a:pt x="9969910" y="2886070"/>
                </a:lnTo>
                <a:lnTo>
                  <a:pt x="9969910" y="3432413"/>
                </a:lnTo>
                <a:lnTo>
                  <a:pt x="9969910" y="4017764"/>
                </a:lnTo>
                <a:lnTo>
                  <a:pt x="9969910" y="4643469"/>
                </a:lnTo>
                <a:lnTo>
                  <a:pt x="9969910" y="5310874"/>
                </a:lnTo>
                <a:cubicBezTo>
                  <a:pt x="9969910" y="5310874"/>
                  <a:pt x="8756118" y="6196163"/>
                  <a:pt x="8064784" y="7222161"/>
                </a:cubicBezTo>
                <a:cubicBezTo>
                  <a:pt x="6862536" y="9003001"/>
                  <a:pt x="6856970" y="10144883"/>
                  <a:pt x="6860970" y="10280661"/>
                </a:cubicBezTo>
                <a:lnTo>
                  <a:pt x="6861306" y="10288588"/>
                </a:lnTo>
                <a:lnTo>
                  <a:pt x="874056" y="10288588"/>
                </a:lnTo>
                <a:lnTo>
                  <a:pt x="647129" y="9852383"/>
                </a:lnTo>
                <a:cubicBezTo>
                  <a:pt x="429438" y="9399478"/>
                  <a:pt x="250337" y="8913595"/>
                  <a:pt x="127638" y="8394731"/>
                </a:cubicBezTo>
                <a:cubicBezTo>
                  <a:pt x="-475464" y="5849521"/>
                  <a:pt x="1167896" y="2356313"/>
                  <a:pt x="2767040" y="31067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11183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6509" y="3599120"/>
            <a:ext cx="2736304" cy="363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Финансирование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4011910"/>
            <a:ext cx="2808312" cy="66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РФ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6,380 млн. руб.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РТ 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4,620 млн. руб.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07256" y="974922"/>
            <a:ext cx="197398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1311482"/>
            <a:ext cx="4158794" cy="1951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2021 год: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8246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учителей: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Республика Башкортостан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(4 чел.)</a:t>
            </a: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Кемеровская область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(2 чел.)</a:t>
            </a: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Оренбургская, Кировская, Челябинская области, Республика Татарстан, Чувашская республика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(по 1 чел.)</a:t>
            </a:r>
          </a:p>
          <a:p>
            <a:pPr marL="285743" marR="0" lvl="0" indent="-285743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305" y="987574"/>
            <a:ext cx="46490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2020 год: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13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8246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учителей: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Республика Татарстан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чел.)</a:t>
            </a: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Самарская область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(2 чел.)</a:t>
            </a:r>
          </a:p>
          <a:p>
            <a:pPr marL="285750" marR="0" lvl="0" indent="-2857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Оренбургская, Кировская,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     Челябинская, Ульяновская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     области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(по 1 чел.)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7" y="4066734"/>
            <a:ext cx="2808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РФ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7,540 млн. руб.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РТ 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5,460 млн. руб.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9097" y="843558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09" y="13073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ФЕДЕРАЛЬНАЯ ПРОГРАММА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«ЗЕМСКИЙ УЧИТЕЛЬ»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3595506"/>
            <a:ext cx="2736304" cy="363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Финансирование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7557269" y="519462"/>
            <a:ext cx="1056915" cy="896977"/>
          </a:xfrm>
          <a:prstGeom prst="parallelogram">
            <a:avLst>
              <a:gd name="adj" fmla="val 13393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араллелограмм 22"/>
          <p:cNvSpPr/>
          <p:nvPr/>
        </p:nvSpPr>
        <p:spPr>
          <a:xfrm>
            <a:off x="6984780" y="384814"/>
            <a:ext cx="968363" cy="723683"/>
          </a:xfrm>
          <a:prstGeom prst="parallelogram">
            <a:avLst>
              <a:gd name="adj" fmla="val 13393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9759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78"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509" y="3545814"/>
            <a:ext cx="9257977" cy="102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ea typeface="Arial" panose="020B0604020202020204" pitchFamily="34" charset="0"/>
              </a:rPr>
              <a:t>1 место       </a:t>
            </a:r>
            <a:r>
              <a:rPr lang="ru-RU" sz="1400" b="1" dirty="0">
                <a:latin typeface="Montserrat" panose="00000500000000000000" pitchFamily="2" charset="-52"/>
                <a:ea typeface="Arial" panose="020B0604020202020204" pitchFamily="34" charset="0"/>
              </a:rPr>
              <a:t>группа 2 </a:t>
            </a:r>
            <a:r>
              <a:rPr lang="ru-RU" sz="1400" dirty="0">
                <a:latin typeface="Montserrat" panose="00000500000000000000" pitchFamily="2" charset="-52"/>
                <a:ea typeface="Arial" panose="020B0604020202020204" pitchFamily="34" charset="0"/>
              </a:rPr>
              <a:t>«Организации для одаренных детей»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ea typeface="Arial" panose="020B0604020202020204" pitchFamily="34" charset="0"/>
              </a:rPr>
              <a:t>2 место      </a:t>
            </a:r>
            <a:r>
              <a:rPr lang="ru-RU" sz="1400" b="1" dirty="0">
                <a:latin typeface="Montserrat" panose="00000500000000000000" pitchFamily="2" charset="-52"/>
                <a:ea typeface="Arial" panose="020B0604020202020204" pitchFamily="34" charset="0"/>
              </a:rPr>
              <a:t>группа 3 </a:t>
            </a:r>
            <a:r>
              <a:rPr lang="ru-RU" sz="1400" dirty="0">
                <a:latin typeface="Montserrat" panose="00000500000000000000" pitchFamily="2" charset="-52"/>
                <a:ea typeface="Arial" panose="020B0604020202020204" pitchFamily="34" charset="0"/>
              </a:rPr>
              <a:t>«Социально ориентированные некоммерческие организации»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E81046"/>
                </a:solidFill>
                <a:latin typeface="Montserrat" panose="00000500000000000000" pitchFamily="2" charset="-52"/>
                <a:ea typeface="Arial" panose="020B0604020202020204" pitchFamily="34" charset="0"/>
              </a:rPr>
              <a:t>3 место      </a:t>
            </a:r>
            <a:r>
              <a:rPr lang="ru-RU" sz="1400" b="1" dirty="0">
                <a:latin typeface="Montserrat" panose="00000500000000000000" pitchFamily="2" charset="-52"/>
                <a:ea typeface="Arial" panose="020B0604020202020204" pitchFamily="34" charset="0"/>
              </a:rPr>
              <a:t>группа 1  </a:t>
            </a:r>
            <a:r>
              <a:rPr lang="ru-RU" sz="1400" dirty="0">
                <a:latin typeface="Montserrat" panose="00000500000000000000" pitchFamily="2" charset="-52"/>
                <a:ea typeface="Arial" panose="020B0604020202020204" pitchFamily="34" charset="0"/>
              </a:rPr>
              <a:t>«Профессиональные образовательные организации»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94546155"/>
              </p:ext>
            </p:extLst>
          </p:nvPr>
        </p:nvGraphicFramePr>
        <p:xfrm>
          <a:off x="726509" y="744155"/>
          <a:ext cx="5778642" cy="269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9097" y="1025293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509" y="130738"/>
            <a:ext cx="7773181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НЕЗАВИСИМАЯ ОЦЕНКА КАЧЕСТВА УСЛОВИЙ ОСУЩЕСТВЛЕНИЯ ОБРАЗОВАТЕЛЬНОЙ ДЕЯТЕЛЬНОСТИ ОРГАНИЗАЦИЯМИ, ОСУЩЕСТВЛЯЮЩИМИ ОБРАЗОВАТЕЛЬНУЮ ДЕЯТЕЛЬНОСТЬ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8" y="4451336"/>
            <a:ext cx="653443" cy="653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4" y="4533900"/>
            <a:ext cx="468121" cy="468121"/>
          </a:xfrm>
          <a:prstGeom prst="rect">
            <a:avLst/>
          </a:prstGeom>
        </p:spPr>
      </p:pic>
      <p:sp>
        <p:nvSpPr>
          <p:cNvPr id="16" name="Параллелограмм 15"/>
          <p:cNvSpPr/>
          <p:nvPr/>
        </p:nvSpPr>
        <p:spPr>
          <a:xfrm>
            <a:off x="7476180" y="1968127"/>
            <a:ext cx="1056915" cy="896977"/>
          </a:xfrm>
          <a:prstGeom prst="parallelogram">
            <a:avLst>
              <a:gd name="adj" fmla="val 13393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6903691" y="1833479"/>
            <a:ext cx="968363" cy="723683"/>
          </a:xfrm>
          <a:prstGeom prst="parallelogram">
            <a:avLst>
              <a:gd name="adj" fmla="val 13393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1620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097" y="843558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09" y="130738"/>
            <a:ext cx="777318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ПРОФИЛАКТИКА ЗАБОЛЕВАНИЙ И ОХРАНА ТРУДА </a:t>
            </a:r>
          </a:p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sp>
        <p:nvSpPr>
          <p:cNvPr id="9" name="Блок-схема: ручной ввод 8"/>
          <p:cNvSpPr/>
          <p:nvPr/>
        </p:nvSpPr>
        <p:spPr>
          <a:xfrm rot="5400000" flipH="1">
            <a:off x="6941898" y="2123765"/>
            <a:ext cx="3115584" cy="1063138"/>
          </a:xfrm>
          <a:prstGeom prst="flowChartManualInput">
            <a:avLst/>
          </a:prstGeom>
          <a:solidFill>
            <a:srgbClr val="C8B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2001"/>
              </p:ext>
            </p:extLst>
          </p:nvPr>
        </p:nvGraphicFramePr>
        <p:xfrm>
          <a:off x="829097" y="1097542"/>
          <a:ext cx="8063384" cy="375786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28871">
                  <a:extLst>
                    <a:ext uri="{9D8B030D-6E8A-4147-A177-3AD203B41FA5}">
                      <a16:colId xmlns:a16="http://schemas.microsoft.com/office/drawing/2014/main" xmlns="" val="2404340837"/>
                    </a:ext>
                  </a:extLst>
                </a:gridCol>
                <a:gridCol w="875606">
                  <a:extLst>
                    <a:ext uri="{9D8B030D-6E8A-4147-A177-3AD203B41FA5}">
                      <a16:colId xmlns:a16="http://schemas.microsoft.com/office/drawing/2014/main" xmlns="" val="1583409678"/>
                    </a:ext>
                  </a:extLst>
                </a:gridCol>
                <a:gridCol w="810434">
                  <a:extLst>
                    <a:ext uri="{9D8B030D-6E8A-4147-A177-3AD203B41FA5}">
                      <a16:colId xmlns:a16="http://schemas.microsoft.com/office/drawing/2014/main" xmlns="" val="3572518684"/>
                    </a:ext>
                  </a:extLst>
                </a:gridCol>
                <a:gridCol w="875868">
                  <a:extLst>
                    <a:ext uri="{9D8B030D-6E8A-4147-A177-3AD203B41FA5}">
                      <a16:colId xmlns:a16="http://schemas.microsoft.com/office/drawing/2014/main" xmlns="" val="844696328"/>
                    </a:ext>
                  </a:extLst>
                </a:gridCol>
                <a:gridCol w="879810">
                  <a:extLst>
                    <a:ext uri="{9D8B030D-6E8A-4147-A177-3AD203B41FA5}">
                      <a16:colId xmlns:a16="http://schemas.microsoft.com/office/drawing/2014/main" xmlns="" val="2384814951"/>
                    </a:ext>
                  </a:extLst>
                </a:gridCol>
                <a:gridCol w="879810">
                  <a:extLst>
                    <a:ext uri="{9D8B030D-6E8A-4147-A177-3AD203B41FA5}">
                      <a16:colId xmlns:a16="http://schemas.microsoft.com/office/drawing/2014/main" xmlns="" val="1229854369"/>
                    </a:ext>
                  </a:extLst>
                </a:gridCol>
                <a:gridCol w="820896">
                  <a:extLst>
                    <a:ext uri="{9D8B030D-6E8A-4147-A177-3AD203B41FA5}">
                      <a16:colId xmlns:a16="http://schemas.microsoft.com/office/drawing/2014/main" xmlns="" val="3472318504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3675923980"/>
                    </a:ext>
                  </a:extLst>
                </a:gridCol>
              </a:tblGrid>
              <a:tr h="1906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пострадавших при несчастных случаях на производстве        с утратой трудоспособности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 рабочий день          и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878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904731"/>
                  </a:ext>
                </a:extLst>
              </a:tr>
              <a:tr h="80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 Всего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t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186608"/>
                  </a:ext>
                </a:extLst>
              </a:tr>
              <a:tr h="80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 Тяжелый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t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038000"/>
                  </a:ext>
                </a:extLst>
              </a:tr>
              <a:tr h="160226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Со смертельным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t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904602"/>
                  </a:ext>
                </a:extLst>
              </a:tr>
              <a:tr h="80734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Израсходовано на 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мероприятия по охране труда, тыс.рублей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237 775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213 400</a:t>
                      </a:r>
                      <a:endParaRPr lang="ru-RU" sz="1400" b="0" dirty="0">
                        <a:solidFill>
                          <a:srgbClr val="A8246E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15" marR="26615" marT="6337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288 798</a:t>
                      </a:r>
                    </a:p>
                  </a:txBody>
                  <a:tcPr marL="51435" marR="51435" marT="0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344 119</a:t>
                      </a:r>
                    </a:p>
                  </a:txBody>
                  <a:tcPr marL="51435" marR="51435" marT="0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132 336</a:t>
                      </a:r>
                    </a:p>
                  </a:txBody>
                  <a:tcPr marL="51435" marR="51435" marT="0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145 166</a:t>
                      </a:r>
                    </a:p>
                  </a:txBody>
                  <a:tcPr marL="51435" marR="51435" marT="0" marB="0" anchor="ctr"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rgbClr val="A8246E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115 383</a:t>
                      </a:r>
                    </a:p>
                  </a:txBody>
                  <a:tcPr marL="51435" marR="51435" marT="0" marB="0" anchor="ctr">
                    <a:solidFill>
                      <a:srgbClr val="ED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764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8191" y="1131591"/>
            <a:ext cx="8604448" cy="240062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 итогах выполнения в 2021 году </a:t>
            </a: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отраслевого Соглашения между Министерством образования и науки Республики Татарстан </a:t>
            </a: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 Татарским республиканским комитетом профсоюза работников народного </a:t>
            </a: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191" y="3939903"/>
            <a:ext cx="8604448" cy="120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Министр образования и науки Республики Татарстан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Ильсур Гараевич Хадиуллин</a:t>
            </a:r>
          </a:p>
        </p:txBody>
      </p:sp>
    </p:spTree>
    <p:extLst>
      <p:ext uri="{BB962C8B-B14F-4D97-AF65-F5344CB8AC3E}">
        <p14:creationId xmlns:p14="http://schemas.microsoft.com/office/powerpoint/2010/main" val="221470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9163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Благодарю за внимание!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Игътибарыгыз өчен рәхмәт!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7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987385"/>
            <a:ext cx="7560840" cy="435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3712" y="1518357"/>
            <a:ext cx="6272825" cy="28083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r>
              <a:rPr lang="ru-RU" sz="1500" dirty="0">
                <a:solidFill>
                  <a:srgbClr val="E81046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Государственная программа </a:t>
            </a:r>
            <a:r>
              <a:rPr lang="ru-RU" sz="1500" dirty="0">
                <a:latin typeface="Montserrat" panose="00000500000000000000" pitchFamily="2" charset="-52"/>
                <a:ea typeface="Calibri"/>
                <a:cs typeface="Times New Roman"/>
              </a:rPr>
              <a:t>«Развитие образования и науки Республики Татарстан на 2014 – 2025 годы»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endParaRPr lang="ru-RU" sz="1500" dirty="0">
              <a:latin typeface="Montserrat" panose="00000500000000000000" pitchFamily="2" charset="-52"/>
              <a:ea typeface="Calibri"/>
              <a:cs typeface="Times New Roman"/>
            </a:endParaRP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endParaRPr lang="ru-RU" sz="1500" dirty="0">
              <a:latin typeface="Montserrat" panose="00000500000000000000" pitchFamily="2" charset="-52"/>
              <a:ea typeface="Calibri"/>
              <a:cs typeface="Times New Roman"/>
            </a:endParaRP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r>
              <a:rPr lang="ru-RU" sz="1500" dirty="0">
                <a:solidFill>
                  <a:srgbClr val="E81046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Государственная программа </a:t>
            </a:r>
            <a:r>
              <a:rPr lang="ru-RU" sz="1500" dirty="0">
                <a:latin typeface="Montserrat" panose="00000500000000000000" pitchFamily="2" charset="-52"/>
                <a:ea typeface="Calibri"/>
                <a:cs typeface="Times New Roman"/>
              </a:rPr>
              <a:t>«Сохранение, изучение и развитие государственных языков Республики Татарстан и других языков в Республике Татарстан на 2014 – 2022 годы»   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endParaRPr lang="ru-RU" sz="1500" dirty="0">
              <a:solidFill>
                <a:srgbClr val="A8246E"/>
              </a:solidFill>
              <a:latin typeface="Montserrat" panose="00000500000000000000" pitchFamily="2" charset="-52"/>
              <a:ea typeface="Times New Roman"/>
              <a:cs typeface="Times New Roman"/>
            </a:endParaRP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endParaRPr lang="ru-RU" sz="1500" dirty="0">
              <a:solidFill>
                <a:srgbClr val="A8246E"/>
              </a:solidFill>
              <a:latin typeface="Montserrat" panose="00000500000000000000" pitchFamily="2" charset="-52"/>
              <a:ea typeface="Times New Roman"/>
              <a:cs typeface="Times New Roman"/>
            </a:endParaRP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rgbClr val="E81046"/>
              </a:buClr>
            </a:pPr>
            <a:r>
              <a:rPr lang="ru-RU" sz="1500" dirty="0">
                <a:solidFill>
                  <a:srgbClr val="E81046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Государственная программа </a:t>
            </a:r>
            <a:r>
              <a:rPr lang="ru-RU" sz="1500" dirty="0">
                <a:latin typeface="Montserrat" panose="00000500000000000000" pitchFamily="2" charset="-52"/>
                <a:ea typeface="Calibri"/>
                <a:cs typeface="Times New Roman"/>
              </a:rPr>
              <a:t>«Стратегическое управление талантами в Республике Татарстан на 2015 – 2024 годы»</a:t>
            </a:r>
            <a:endParaRPr lang="ru-RU" sz="1500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331" y="77155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ru-RU" sz="1013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75" y="145546"/>
            <a:ext cx="777318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ГОСУДАРСТВЕННЫЕ ПРОГРАММЫ </a:t>
            </a:r>
          </a:p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ОТРАСЛИ «ОБРАЗОВАНИЕ» В 2021 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6" name="Блок-схема: ручной ввод 15"/>
          <p:cNvSpPr/>
          <p:nvPr/>
        </p:nvSpPr>
        <p:spPr>
          <a:xfrm rot="16200000" flipH="1">
            <a:off x="6446202" y="1190188"/>
            <a:ext cx="2776050" cy="1583108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4" descr="https://im0-tub-ru.yandex.net/i?id=f7d8999d14eb48892cdca41556d9f547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352" r="-24435" b="-352"/>
          <a:stretch/>
        </p:blipFill>
        <p:spPr bwMode="auto">
          <a:xfrm>
            <a:off x="7110668" y="2497"/>
            <a:ext cx="2691325" cy="3367268"/>
          </a:xfrm>
          <a:prstGeom prst="parallelogram">
            <a:avLst>
              <a:gd name="adj" fmla="val 134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араллелограмм 17"/>
          <p:cNvSpPr/>
          <p:nvPr/>
        </p:nvSpPr>
        <p:spPr>
          <a:xfrm>
            <a:off x="7834227" y="3240776"/>
            <a:ext cx="899291" cy="714585"/>
          </a:xfrm>
          <a:prstGeom prst="parallelogram">
            <a:avLst>
              <a:gd name="adj" fmla="val 13393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7333290" y="3731024"/>
            <a:ext cx="983493" cy="591731"/>
          </a:xfrm>
          <a:prstGeom prst="parallelogram">
            <a:avLst>
              <a:gd name="adj" fmla="val 13393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7010400" y="140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r>
              <a:rPr lang="ru-RU" dirty="0">
                <a:solidFill>
                  <a:prstClr val="black">
                    <a:tint val="75000"/>
                  </a:prstClr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26954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099" y="987574"/>
            <a:ext cx="82868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7</a:t>
            </a:r>
            <a:r>
              <a:rPr lang="ru-RU" sz="1600" dirty="0">
                <a:solidFill>
                  <a:srgbClr val="A8246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Montserrat" panose="00000500000000000000" pitchFamily="2" charset="-52"/>
                <a:cs typeface="Arial" panose="020B0604020202020204" pitchFamily="34" charset="0"/>
              </a:rPr>
              <a:t>школ</a:t>
            </a: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 на 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7 359 </a:t>
            </a: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мест – более 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8,4 млрд. руб.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A8246E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285750" indent="-285750">
              <a:buClr>
                <a:srgbClr val="E81046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17</a:t>
            </a:r>
            <a:r>
              <a:rPr lang="ru-RU" sz="1600" dirty="0">
                <a:solidFill>
                  <a:srgbClr val="A8246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Montserrat" panose="00000500000000000000" pitchFamily="2" charset="-52"/>
                <a:cs typeface="Arial" panose="020B0604020202020204" pitchFamily="34" charset="0"/>
              </a:rPr>
              <a:t>детских садов </a:t>
            </a: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13</a:t>
            </a: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 детских садов НП «Демография») </a:t>
            </a:r>
          </a:p>
          <a:p>
            <a:pPr>
              <a:buClr>
                <a:schemeClr val="tx1"/>
              </a:buClr>
            </a:pP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     на 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3 220 </a:t>
            </a:r>
            <a:r>
              <a:rPr lang="ru-RU" sz="1600" dirty="0">
                <a:latin typeface="Montserrat" panose="00000500000000000000" pitchFamily="2" charset="-52"/>
                <a:cs typeface="Arial" panose="020B0604020202020204" pitchFamily="34" charset="0"/>
              </a:rPr>
              <a:t>мест – более</a:t>
            </a:r>
            <a:r>
              <a:rPr lang="ru-RU" sz="1600" dirty="0">
                <a:solidFill>
                  <a:srgbClr val="A8246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3,8 млрд.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4331" y="77155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ru-RU" sz="1013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575" y="145546"/>
            <a:ext cx="777318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СТРОИТЕЛЬСТВО ОБРАЗОВАТЕЛЬНЫХ ОРГАНИЗАЦИЙ </a:t>
            </a:r>
          </a:p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2021 ГОДУ</a:t>
            </a:r>
          </a:p>
        </p:txBody>
      </p:sp>
      <p:sp>
        <p:nvSpPr>
          <p:cNvPr id="15" name="Блок-схема: ручной ввод 14"/>
          <p:cNvSpPr/>
          <p:nvPr/>
        </p:nvSpPr>
        <p:spPr>
          <a:xfrm rot="16200000" flipH="1">
            <a:off x="1131010" y="3242694"/>
            <a:ext cx="1142942" cy="1403601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4015323" y="2851843"/>
            <a:ext cx="1326299" cy="824687"/>
          </a:xfrm>
          <a:prstGeom prst="parallelogram">
            <a:avLst>
              <a:gd name="adj" fmla="val 2811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3059894" y="1144495"/>
            <a:ext cx="45719" cy="28344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4859066" y="2347787"/>
            <a:ext cx="1297110" cy="961349"/>
          </a:xfrm>
          <a:prstGeom prst="parallelogram">
            <a:avLst>
              <a:gd name="adj" fmla="val 26798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C:\Users\Zam\Desktop\24.08\уцеку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881" y="2584594"/>
            <a:ext cx="3516284" cy="1930811"/>
          </a:xfrm>
          <a:prstGeom prst="parallelogram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21" name="Блок-схема: ручной ввод 20"/>
          <p:cNvSpPr/>
          <p:nvPr/>
        </p:nvSpPr>
        <p:spPr>
          <a:xfrm rot="16200000" flipH="1">
            <a:off x="5413286" y="3196450"/>
            <a:ext cx="1142381" cy="1495527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7305395" y="1151798"/>
            <a:ext cx="87672" cy="28438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87411"/>
            <a:ext cx="3507971" cy="1928553"/>
          </a:xfrm>
          <a:prstGeom prst="parallelogram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6623534" y="679360"/>
            <a:ext cx="1326299" cy="824687"/>
          </a:xfrm>
          <a:prstGeom prst="parallelogram">
            <a:avLst>
              <a:gd name="adj" fmla="val 2811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7467277" y="175304"/>
            <a:ext cx="1297110" cy="961349"/>
          </a:xfrm>
          <a:prstGeom prst="parallelogram">
            <a:avLst>
              <a:gd name="adj" fmla="val 26798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7492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4331" y="77155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ru-RU" sz="1013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575" y="145546"/>
            <a:ext cx="777318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КАПИТАЛЬНЫЙ РЕМОНТ ЗДАНИЙ ОБРАЗОВАТЕЛЬНЫХ</a:t>
            </a:r>
          </a:p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ОРГАНИЗАЦИЙ В РЕСПУБЛИКЕ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0668" y="963038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30"/>
            <a:r>
              <a:rPr lang="ru-RU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202</a:t>
            </a:r>
            <a:r>
              <a:rPr lang="en-US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3174" y="19174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530"/>
            <a:r>
              <a:rPr lang="ru-RU" sz="20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213</a:t>
            </a:r>
            <a:endParaRPr lang="ru-RU" sz="2000" b="1" dirty="0">
              <a:solidFill>
                <a:srgbClr val="E81046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defTabSz="685530"/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   образовательных </a:t>
            </a:r>
          </a:p>
          <a:p>
            <a:pPr defTabSz="685530"/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организаций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7746" y="3363838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30"/>
            <a:r>
              <a:rPr lang="en-US" sz="20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млрд.рублей</a:t>
            </a:r>
          </a:p>
        </p:txBody>
      </p:sp>
      <p:sp>
        <p:nvSpPr>
          <p:cNvPr id="19" name="Блок-схема: ручной ввод 18"/>
          <p:cNvSpPr/>
          <p:nvPr/>
        </p:nvSpPr>
        <p:spPr>
          <a:xfrm rot="16200000" flipH="1">
            <a:off x="3631366" y="3229459"/>
            <a:ext cx="1124632" cy="1403603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Блок-схема: ручной ввод 19"/>
          <p:cNvSpPr/>
          <p:nvPr/>
        </p:nvSpPr>
        <p:spPr>
          <a:xfrm rot="16200000" flipH="1">
            <a:off x="5989781" y="1760179"/>
            <a:ext cx="1124632" cy="1367902"/>
          </a:xfrm>
          <a:prstGeom prst="flowChartManualIn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5086274" y="1738458"/>
            <a:ext cx="45719" cy="18060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7697093" y="-49604"/>
            <a:ext cx="82419" cy="26279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68" y="1261731"/>
            <a:ext cx="3154780" cy="1830969"/>
          </a:xfrm>
          <a:prstGeom prst="parallelogram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85" y="2664347"/>
            <a:ext cx="3148262" cy="1829228"/>
          </a:xfrm>
          <a:prstGeom prst="parallelogram">
            <a:avLst/>
          </a:prstGeom>
        </p:spPr>
      </p:pic>
      <p:sp>
        <p:nvSpPr>
          <p:cNvPr id="33" name="Параллелограмм 32"/>
          <p:cNvSpPr/>
          <p:nvPr/>
        </p:nvSpPr>
        <p:spPr>
          <a:xfrm>
            <a:off x="4049984" y="1726606"/>
            <a:ext cx="1326299" cy="824687"/>
          </a:xfrm>
          <a:prstGeom prst="parallelogram">
            <a:avLst>
              <a:gd name="adj" fmla="val 2811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4893727" y="1222550"/>
            <a:ext cx="1297110" cy="961349"/>
          </a:xfrm>
          <a:prstGeom prst="parallelogram">
            <a:avLst>
              <a:gd name="adj" fmla="val 26798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617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5"/>
            <a:ext cx="2133600" cy="365125"/>
          </a:xfrm>
        </p:spPr>
        <p:txBody>
          <a:bodyPr/>
          <a:lstStyle/>
          <a:p>
            <a:pPr defTabSz="914378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4331" y="77155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ru-RU" sz="1013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575" y="145546"/>
            <a:ext cx="777318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77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КАПИТАЛЬНЫЙ РЕМОНТ ПИЩЕБЛОКОВ ОБЩЕОБРАЗОВАТЕЛЬНЫХ ОРГАНИЗАЦИЙ В РЕСПУБЛИКЕ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7965" y="1277751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30"/>
            <a:r>
              <a:rPr lang="ru-RU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202</a:t>
            </a:r>
            <a:r>
              <a:rPr lang="en-US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4539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530"/>
            <a:r>
              <a:rPr lang="ru-RU" sz="20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198</a:t>
            </a:r>
          </a:p>
          <a:p>
            <a:pPr defTabSz="685530"/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   общеобразовательных </a:t>
            </a:r>
          </a:p>
          <a:p>
            <a:pPr defTabSz="685530"/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организаций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258" y="3977814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30"/>
            <a:r>
              <a:rPr lang="ru-RU" sz="20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E8104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Montserrat" panose="00000500000000000000" pitchFamily="2" charset="-52"/>
                <a:cs typeface="Times New Roman" panose="02020603050405020304" pitchFamily="18" charset="0"/>
              </a:rPr>
              <a:t>млрд.рублей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4718869" y="1009987"/>
            <a:ext cx="1079828" cy="834669"/>
          </a:xfrm>
          <a:prstGeom prst="parallelogram">
            <a:avLst>
              <a:gd name="adj" fmla="val 19441"/>
            </a:avLst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5534779" y="876158"/>
            <a:ext cx="1030476" cy="597834"/>
          </a:xfrm>
          <a:prstGeom prst="parallelogram">
            <a:avLst>
              <a:gd name="adj" fmla="val 22507"/>
            </a:avLst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 flipH="1">
            <a:off x="7510934" y="-108640"/>
            <a:ext cx="133239" cy="31532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52846"/>
            <a:ext cx="4427985" cy="2956409"/>
          </a:xfrm>
          <a:custGeom>
            <a:avLst/>
            <a:gdLst>
              <a:gd name="connsiteX0" fmla="*/ 9969910 w 9969910"/>
              <a:gd name="connsiteY0" fmla="*/ 6447012 h 10288588"/>
              <a:gd name="connsiteX1" fmla="*/ 9969910 w 9969910"/>
              <a:gd name="connsiteY1" fmla="*/ 6454525 h 10288588"/>
              <a:gd name="connsiteX2" fmla="*/ 9969910 w 9969910"/>
              <a:gd name="connsiteY2" fmla="*/ 6472371 h 10288588"/>
              <a:gd name="connsiteX3" fmla="*/ 9969910 w 9969910"/>
              <a:gd name="connsiteY3" fmla="*/ 6507126 h 10288588"/>
              <a:gd name="connsiteX4" fmla="*/ 9969910 w 9969910"/>
              <a:gd name="connsiteY4" fmla="*/ 6564421 h 10288588"/>
              <a:gd name="connsiteX5" fmla="*/ 9969910 w 9969910"/>
              <a:gd name="connsiteY5" fmla="*/ 6649896 h 10288588"/>
              <a:gd name="connsiteX6" fmla="*/ 9969910 w 9969910"/>
              <a:gd name="connsiteY6" fmla="*/ 6769185 h 10288588"/>
              <a:gd name="connsiteX7" fmla="*/ 9969910 w 9969910"/>
              <a:gd name="connsiteY7" fmla="*/ 6927921 h 10288588"/>
              <a:gd name="connsiteX8" fmla="*/ 9969910 w 9969910"/>
              <a:gd name="connsiteY8" fmla="*/ 7131745 h 10288588"/>
              <a:gd name="connsiteX9" fmla="*/ 9969910 w 9969910"/>
              <a:gd name="connsiteY9" fmla="*/ 7252326 h 10288588"/>
              <a:gd name="connsiteX10" fmla="*/ 9969910 w 9969910"/>
              <a:gd name="connsiteY10" fmla="*/ 7386289 h 10288588"/>
              <a:gd name="connsiteX11" fmla="*/ 9969910 w 9969910"/>
              <a:gd name="connsiteY11" fmla="*/ 7534343 h 10288588"/>
              <a:gd name="connsiteX12" fmla="*/ 9969910 w 9969910"/>
              <a:gd name="connsiteY12" fmla="*/ 7697191 h 10288588"/>
              <a:gd name="connsiteX13" fmla="*/ 9969910 w 9969910"/>
              <a:gd name="connsiteY13" fmla="*/ 7875536 h 10288588"/>
              <a:gd name="connsiteX14" fmla="*/ 9969910 w 9969910"/>
              <a:gd name="connsiteY14" fmla="*/ 8070084 h 10288588"/>
              <a:gd name="connsiteX15" fmla="*/ 9969910 w 9969910"/>
              <a:gd name="connsiteY15" fmla="*/ 8281539 h 10288588"/>
              <a:gd name="connsiteX16" fmla="*/ 9969910 w 9969910"/>
              <a:gd name="connsiteY16" fmla="*/ 8510605 h 10288588"/>
              <a:gd name="connsiteX17" fmla="*/ 9969910 w 9969910"/>
              <a:gd name="connsiteY17" fmla="*/ 8757987 h 10288588"/>
              <a:gd name="connsiteX18" fmla="*/ 9969910 w 9969910"/>
              <a:gd name="connsiteY18" fmla="*/ 9024391 h 10288588"/>
              <a:gd name="connsiteX19" fmla="*/ 9969910 w 9969910"/>
              <a:gd name="connsiteY19" fmla="*/ 9310517 h 10288588"/>
              <a:gd name="connsiteX20" fmla="*/ 9969910 w 9969910"/>
              <a:gd name="connsiteY20" fmla="*/ 9617074 h 10288588"/>
              <a:gd name="connsiteX21" fmla="*/ 9969910 w 9969910"/>
              <a:gd name="connsiteY21" fmla="*/ 9944765 h 10288588"/>
              <a:gd name="connsiteX22" fmla="*/ 9969910 w 9969910"/>
              <a:gd name="connsiteY22" fmla="*/ 10288588 h 10288588"/>
              <a:gd name="connsiteX23" fmla="*/ 7014204 w 9969910"/>
              <a:gd name="connsiteY23" fmla="*/ 10288588 h 10288588"/>
              <a:gd name="connsiteX24" fmla="*/ 7107250 w 9969910"/>
              <a:gd name="connsiteY24" fmla="*/ 9791042 h 10288588"/>
              <a:gd name="connsiteX25" fmla="*/ 9969910 w 9969910"/>
              <a:gd name="connsiteY25" fmla="*/ 6447012 h 10288588"/>
              <a:gd name="connsiteX26" fmla="*/ 2788849 w 9969910"/>
              <a:gd name="connsiteY26" fmla="*/ 0 h 10288588"/>
              <a:gd name="connsiteX27" fmla="*/ 9969910 w 9969910"/>
              <a:gd name="connsiteY27" fmla="*/ 0 h 10288588"/>
              <a:gd name="connsiteX28" fmla="*/ 9969910 w 9969910"/>
              <a:gd name="connsiteY28" fmla="*/ 40917 h 10288588"/>
              <a:gd name="connsiteX29" fmla="*/ 9969910 w 9969910"/>
              <a:gd name="connsiteY29" fmla="*/ 351864 h 10288588"/>
              <a:gd name="connsiteX30" fmla="*/ 9969910 w 9969910"/>
              <a:gd name="connsiteY30" fmla="*/ 692403 h 10288588"/>
              <a:gd name="connsiteX31" fmla="*/ 9969910 w 9969910"/>
              <a:gd name="connsiteY31" fmla="*/ 1063881 h 10288588"/>
              <a:gd name="connsiteX32" fmla="*/ 9969910 w 9969910"/>
              <a:gd name="connsiteY32" fmla="*/ 1467641 h 10288588"/>
              <a:gd name="connsiteX33" fmla="*/ 9969910 w 9969910"/>
              <a:gd name="connsiteY33" fmla="*/ 1905029 h 10288588"/>
              <a:gd name="connsiteX34" fmla="*/ 9969910 w 9969910"/>
              <a:gd name="connsiteY34" fmla="*/ 2377391 h 10288588"/>
              <a:gd name="connsiteX35" fmla="*/ 9969910 w 9969910"/>
              <a:gd name="connsiteY35" fmla="*/ 2886070 h 10288588"/>
              <a:gd name="connsiteX36" fmla="*/ 9969910 w 9969910"/>
              <a:gd name="connsiteY36" fmla="*/ 3432413 h 10288588"/>
              <a:gd name="connsiteX37" fmla="*/ 9969910 w 9969910"/>
              <a:gd name="connsiteY37" fmla="*/ 4017764 h 10288588"/>
              <a:gd name="connsiteX38" fmla="*/ 9969910 w 9969910"/>
              <a:gd name="connsiteY38" fmla="*/ 4643469 h 10288588"/>
              <a:gd name="connsiteX39" fmla="*/ 9969910 w 9969910"/>
              <a:gd name="connsiteY39" fmla="*/ 5310874 h 10288588"/>
              <a:gd name="connsiteX40" fmla="*/ 8064784 w 9969910"/>
              <a:gd name="connsiteY40" fmla="*/ 7222161 h 10288588"/>
              <a:gd name="connsiteX41" fmla="*/ 6860970 w 9969910"/>
              <a:gd name="connsiteY41" fmla="*/ 10280661 h 10288588"/>
              <a:gd name="connsiteX42" fmla="*/ 6861306 w 9969910"/>
              <a:gd name="connsiteY42" fmla="*/ 10288588 h 10288588"/>
              <a:gd name="connsiteX43" fmla="*/ 874056 w 9969910"/>
              <a:gd name="connsiteY43" fmla="*/ 10288588 h 10288588"/>
              <a:gd name="connsiteX44" fmla="*/ 647129 w 9969910"/>
              <a:gd name="connsiteY44" fmla="*/ 9852383 h 10288588"/>
              <a:gd name="connsiteX45" fmla="*/ 127638 w 9969910"/>
              <a:gd name="connsiteY45" fmla="*/ 8394731 h 10288588"/>
              <a:gd name="connsiteX46" fmla="*/ 2767040 w 9969910"/>
              <a:gd name="connsiteY46" fmla="*/ 3106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69910" h="10288588">
                <a:moveTo>
                  <a:pt x="9969910" y="6447012"/>
                </a:moveTo>
                <a:lnTo>
                  <a:pt x="9969910" y="6454525"/>
                </a:lnTo>
                <a:lnTo>
                  <a:pt x="9969910" y="6472371"/>
                </a:lnTo>
                <a:lnTo>
                  <a:pt x="9969910" y="6507126"/>
                </a:lnTo>
                <a:lnTo>
                  <a:pt x="9969910" y="6564421"/>
                </a:lnTo>
                <a:lnTo>
                  <a:pt x="9969910" y="6649896"/>
                </a:lnTo>
                <a:lnTo>
                  <a:pt x="9969910" y="6769185"/>
                </a:lnTo>
                <a:lnTo>
                  <a:pt x="9969910" y="6927921"/>
                </a:lnTo>
                <a:lnTo>
                  <a:pt x="9969910" y="7131745"/>
                </a:lnTo>
                <a:lnTo>
                  <a:pt x="9969910" y="7252326"/>
                </a:lnTo>
                <a:lnTo>
                  <a:pt x="9969910" y="7386289"/>
                </a:lnTo>
                <a:lnTo>
                  <a:pt x="9969910" y="7534343"/>
                </a:lnTo>
                <a:lnTo>
                  <a:pt x="9969910" y="7697191"/>
                </a:lnTo>
                <a:lnTo>
                  <a:pt x="9969910" y="7875536"/>
                </a:lnTo>
                <a:lnTo>
                  <a:pt x="9969910" y="8070084"/>
                </a:lnTo>
                <a:lnTo>
                  <a:pt x="9969910" y="8281539"/>
                </a:lnTo>
                <a:lnTo>
                  <a:pt x="9969910" y="8510605"/>
                </a:lnTo>
                <a:lnTo>
                  <a:pt x="9969910" y="8757987"/>
                </a:lnTo>
                <a:lnTo>
                  <a:pt x="9969910" y="9024391"/>
                </a:lnTo>
                <a:lnTo>
                  <a:pt x="9969910" y="9310517"/>
                </a:lnTo>
                <a:lnTo>
                  <a:pt x="9969910" y="9617074"/>
                </a:lnTo>
                <a:lnTo>
                  <a:pt x="9969910" y="9944765"/>
                </a:lnTo>
                <a:lnTo>
                  <a:pt x="9969910" y="10288588"/>
                </a:lnTo>
                <a:lnTo>
                  <a:pt x="7014204" y="10288588"/>
                </a:lnTo>
                <a:lnTo>
                  <a:pt x="7107250" y="9791042"/>
                </a:lnTo>
                <a:cubicBezTo>
                  <a:pt x="7696025" y="7374835"/>
                  <a:pt x="9969910" y="6447012"/>
                  <a:pt x="9969910" y="6447012"/>
                </a:cubicBezTo>
                <a:close/>
                <a:moveTo>
                  <a:pt x="2788849" y="0"/>
                </a:moveTo>
                <a:lnTo>
                  <a:pt x="9969910" y="0"/>
                </a:lnTo>
                <a:lnTo>
                  <a:pt x="9969910" y="40917"/>
                </a:lnTo>
                <a:lnTo>
                  <a:pt x="9969910" y="351864"/>
                </a:lnTo>
                <a:lnTo>
                  <a:pt x="9969910" y="692403"/>
                </a:lnTo>
                <a:lnTo>
                  <a:pt x="9969910" y="1063881"/>
                </a:lnTo>
                <a:lnTo>
                  <a:pt x="9969910" y="1467641"/>
                </a:lnTo>
                <a:lnTo>
                  <a:pt x="9969910" y="1905029"/>
                </a:lnTo>
                <a:lnTo>
                  <a:pt x="9969910" y="2377391"/>
                </a:lnTo>
                <a:lnTo>
                  <a:pt x="9969910" y="2886070"/>
                </a:lnTo>
                <a:lnTo>
                  <a:pt x="9969910" y="3432413"/>
                </a:lnTo>
                <a:lnTo>
                  <a:pt x="9969910" y="4017764"/>
                </a:lnTo>
                <a:lnTo>
                  <a:pt x="9969910" y="4643469"/>
                </a:lnTo>
                <a:lnTo>
                  <a:pt x="9969910" y="5310874"/>
                </a:lnTo>
                <a:cubicBezTo>
                  <a:pt x="9969910" y="5310874"/>
                  <a:pt x="8756118" y="6196163"/>
                  <a:pt x="8064784" y="7222161"/>
                </a:cubicBezTo>
                <a:cubicBezTo>
                  <a:pt x="6862536" y="9003001"/>
                  <a:pt x="6856970" y="10144883"/>
                  <a:pt x="6860970" y="10280661"/>
                </a:cubicBezTo>
                <a:lnTo>
                  <a:pt x="6861306" y="10288588"/>
                </a:lnTo>
                <a:lnTo>
                  <a:pt x="874056" y="10288588"/>
                </a:lnTo>
                <a:lnTo>
                  <a:pt x="647129" y="9852383"/>
                </a:lnTo>
                <a:cubicBezTo>
                  <a:pt x="429438" y="9399478"/>
                  <a:pt x="250337" y="8913595"/>
                  <a:pt x="127638" y="8394731"/>
                </a:cubicBezTo>
                <a:cubicBezTo>
                  <a:pt x="-475464" y="5849521"/>
                  <a:pt x="1167896" y="2356313"/>
                  <a:pt x="2767040" y="31067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437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2974953"/>
            <a:ext cx="4535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edium" panose="00000600000000000000" pitchFamily="2" charset="0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 Medium" panose="00000600000000000000" pitchFamily="2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35846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План приема на 2022/2023 учебный год: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214308" marR="0" lvl="0" indent="-214308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Начальное образование/ иностранный язык</a:t>
            </a:r>
          </a:p>
          <a:p>
            <a:pPr marL="214308" marR="0" lvl="0" indent="-214308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Математика/ иностранный язык</a:t>
            </a:r>
          </a:p>
          <a:p>
            <a:pPr marL="214308" marR="0" lvl="0" indent="-214308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Иностранный/ второй иностранный язык</a:t>
            </a:r>
          </a:p>
          <a:p>
            <a:pPr marL="214308" marR="0" lvl="0" indent="-214308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Музыка/ иностранный язык</a:t>
            </a:r>
          </a:p>
          <a:p>
            <a:pPr marL="214308" marR="0" lvl="0" indent="-214308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ИЗО/ иностранный язык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87574"/>
            <a:ext cx="14581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15 000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рублей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Ежемесячная стипендия в размере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5121" y="2191203"/>
            <a:ext cx="9638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 лет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Отработка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в школе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7050" y="2191203"/>
            <a:ext cx="164270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356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 студентов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для работы в полилингвальной образовательной среде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748" y="987574"/>
            <a:ext cx="1705964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150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 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человек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Первый выпуск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в 2021 году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92 %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трудоустроены 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в школы РТ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8 %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продолжают обучение 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в магистратуре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595" y="987574"/>
            <a:ext cx="125394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646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студентов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КФУ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НГПУ 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ЕИ КФУ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9097" y="843558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09" y="13073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ПРОЕКТ СТИПЕНДИАЛЬНОЙ ПОДДЕРЖКИ, В ТОМ ЧИСЛЕ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ДЛЯ РАБОТЫ В МНОГОЯЗЫЧНОЙ ОБРАЗОВАТЕЛЬНОЙ СРЕДЕ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096" y="1280533"/>
            <a:ext cx="3838904" cy="2557474"/>
          </a:xfrm>
          <a:custGeom>
            <a:avLst/>
            <a:gdLst>
              <a:gd name="T0" fmla="*/ 2112 w 3822"/>
              <a:gd name="T1" fmla="*/ 1271 h 4077"/>
              <a:gd name="T2" fmla="*/ 3822 w 3822"/>
              <a:gd name="T3" fmla="*/ 2972 h 4077"/>
              <a:gd name="T4" fmla="*/ 3822 w 3822"/>
              <a:gd name="T5" fmla="*/ 1781 h 4077"/>
              <a:gd name="T6" fmla="*/ 2112 w 3822"/>
              <a:gd name="T7" fmla="*/ 78 h 4077"/>
              <a:gd name="T8" fmla="*/ 2112 w 3822"/>
              <a:gd name="T9" fmla="*/ 1271 h 4077"/>
              <a:gd name="T10" fmla="*/ 772 w 3822"/>
              <a:gd name="T11" fmla="*/ 1918 h 4077"/>
              <a:gd name="T12" fmla="*/ 2941 w 3822"/>
              <a:gd name="T13" fmla="*/ 4077 h 4077"/>
              <a:gd name="T14" fmla="*/ 2941 w 3822"/>
              <a:gd name="T15" fmla="*/ 2160 h 4077"/>
              <a:gd name="T16" fmla="*/ 772 w 3822"/>
              <a:gd name="T17" fmla="*/ 0 h 4077"/>
              <a:gd name="T18" fmla="*/ 772 w 3822"/>
              <a:gd name="T19" fmla="*/ 1918 h 4077"/>
              <a:gd name="T20" fmla="*/ 0 w 3822"/>
              <a:gd name="T21" fmla="*/ 2405 h 4077"/>
              <a:gd name="T22" fmla="*/ 1620 w 3822"/>
              <a:gd name="T23" fmla="*/ 4018 h 4077"/>
              <a:gd name="T24" fmla="*/ 1620 w 3822"/>
              <a:gd name="T25" fmla="*/ 2825 h 4077"/>
              <a:gd name="T26" fmla="*/ 0 w 3822"/>
              <a:gd name="T27" fmla="*/ 1213 h 4077"/>
              <a:gd name="T28" fmla="*/ 0 w 3822"/>
              <a:gd name="T29" fmla="*/ 2405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2" h="4077">
                <a:moveTo>
                  <a:pt x="2112" y="1271"/>
                </a:moveTo>
                <a:lnTo>
                  <a:pt x="3822" y="2972"/>
                </a:lnTo>
                <a:lnTo>
                  <a:pt x="3822" y="1781"/>
                </a:lnTo>
                <a:lnTo>
                  <a:pt x="2112" y="78"/>
                </a:lnTo>
                <a:lnTo>
                  <a:pt x="2112" y="1271"/>
                </a:lnTo>
                <a:close/>
                <a:moveTo>
                  <a:pt x="772" y="1918"/>
                </a:moveTo>
                <a:lnTo>
                  <a:pt x="2941" y="4077"/>
                </a:lnTo>
                <a:lnTo>
                  <a:pt x="2941" y="2160"/>
                </a:lnTo>
                <a:lnTo>
                  <a:pt x="772" y="0"/>
                </a:lnTo>
                <a:lnTo>
                  <a:pt x="772" y="1918"/>
                </a:lnTo>
                <a:close/>
                <a:moveTo>
                  <a:pt x="0" y="2405"/>
                </a:moveTo>
                <a:lnTo>
                  <a:pt x="1620" y="4018"/>
                </a:lnTo>
                <a:lnTo>
                  <a:pt x="1620" y="2825"/>
                </a:lnTo>
                <a:lnTo>
                  <a:pt x="0" y="1213"/>
                </a:lnTo>
                <a:lnTo>
                  <a:pt x="0" y="2405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20" name="Параллелограмм 19"/>
          <p:cNvSpPr/>
          <p:nvPr/>
        </p:nvSpPr>
        <p:spPr>
          <a:xfrm>
            <a:off x="6267933" y="3959434"/>
            <a:ext cx="968363" cy="574527"/>
          </a:xfrm>
          <a:prstGeom prst="parallelogram">
            <a:avLst>
              <a:gd name="adj" fmla="val 23332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5792744" y="4122462"/>
            <a:ext cx="947031" cy="787009"/>
          </a:xfrm>
          <a:prstGeom prst="parallelogram">
            <a:avLst>
              <a:gd name="adj" fmla="val 23584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94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517" y="1995686"/>
            <a:ext cx="521364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Диагностика профессиональных дефицитов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Подача электронного заявления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Выбор приоритетного направления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Посткурсовой мониторинг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Электронный документ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046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     (распоряжение КМ РТ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от 30.12.2019 № 3548-р)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59582"/>
            <a:ext cx="5025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Модуль «Повышение квалификации»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на портале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+mn-cs"/>
              </a:rPr>
              <a:t>edu.tatar.ru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81046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79" r="3795" b="4615"/>
          <a:stretch/>
        </p:blipFill>
        <p:spPr>
          <a:xfrm>
            <a:off x="5940152" y="454381"/>
            <a:ext cx="273630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9097" y="737261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09" y="13073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ПЕРСОНИФИЦИРОВАННАЯ СИСТЕМА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ПОВЫШЕНИЯ КВАЛИФИКАЦИИ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879" t="2479" r="3795"/>
          <a:stretch/>
        </p:blipFill>
        <p:spPr>
          <a:xfrm>
            <a:off x="5940152" y="2703190"/>
            <a:ext cx="2736304" cy="16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1589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43819" y="1519276"/>
            <a:ext cx="133263" cy="4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5" rIns="121909" bIns="60955" numCol="1" anchor="ctr" anchorCtr="0" compatLnSpc="1">
            <a:prstTxWarp prst="textNoShape">
              <a:avLst/>
            </a:prstTxWarp>
            <a:spAutoFit/>
          </a:bodyPr>
          <a:lstStyle/>
          <a:p>
            <a:pPr defTabSz="1219019"/>
            <a:endParaRPr lang="ru-RU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5197" y="1570366"/>
            <a:ext cx="3531438" cy="3233632"/>
          </a:xfrm>
          <a:prstGeom prst="rect">
            <a:avLst/>
          </a:prstGeom>
          <a:solidFill>
            <a:schemeClr val="bg1"/>
          </a:solidFill>
        </p:spPr>
        <p:txBody>
          <a:bodyPr wrap="square" lIns="121909" tIns="60955" rIns="121909" bIns="60955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3-летняя программа </a:t>
            </a: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   обучению педагогических и управленческих команд</a:t>
            </a:r>
          </a:p>
          <a:p>
            <a:pPr>
              <a:defRPr/>
            </a:pPr>
            <a:endParaRPr lang="ru-RU" sz="1600" dirty="0">
              <a:solidFill>
                <a:srgbClr val="E81046"/>
              </a:solidFill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E81046"/>
              </a:solidFill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32 организации </a:t>
            </a:r>
          </a:p>
          <a:p>
            <a:pPr marL="204788">
              <a:defRPr/>
            </a:pP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 (30 школ и 2 детских сада)</a:t>
            </a:r>
          </a:p>
          <a:p>
            <a:pPr>
              <a:defRPr/>
            </a:pPr>
            <a:endParaRPr lang="ru-RU" sz="1600" dirty="0"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40 % учреждений</a:t>
            </a: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, функционирующие в сельской местности</a:t>
            </a:r>
          </a:p>
          <a:p>
            <a:pPr algn="just">
              <a:defRPr/>
            </a:pPr>
            <a:endParaRPr lang="ru-RU" sz="101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059582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197" y="125574"/>
            <a:ext cx="777318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КОМПЛЕКСНАЯ ПРОГРАММА ПО РАЗВИТИЮ ЛИЧНОСТНОГО ПОТЕНЦИАЛА, ИНИЦИИРОВАННАЯ БЛАГОТВОРИТЕЛЬНЫМ ФОНДОМ СБЕРБАНКА «ВКЛАД В БУДУЩЕЕ» НА 2020 – 2024 ГГ.</a:t>
            </a:r>
          </a:p>
          <a:p>
            <a:pPr lvl="0" defTabSz="1218809" eaLnBrk="0" hangingPunct="0">
              <a:defRPr/>
            </a:pPr>
            <a:r>
              <a:rPr lang="ru-RU" sz="15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47" y="4451335"/>
            <a:ext cx="653443" cy="653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3" y="4533899"/>
            <a:ext cx="468121" cy="468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020" y="1141235"/>
            <a:ext cx="4970980" cy="3310100"/>
          </a:xfrm>
          <a:custGeom>
            <a:avLst/>
            <a:gdLst>
              <a:gd name="T0" fmla="*/ 2112 w 3822"/>
              <a:gd name="T1" fmla="*/ 1271 h 4077"/>
              <a:gd name="T2" fmla="*/ 3822 w 3822"/>
              <a:gd name="T3" fmla="*/ 2972 h 4077"/>
              <a:gd name="T4" fmla="*/ 3822 w 3822"/>
              <a:gd name="T5" fmla="*/ 1781 h 4077"/>
              <a:gd name="T6" fmla="*/ 2112 w 3822"/>
              <a:gd name="T7" fmla="*/ 78 h 4077"/>
              <a:gd name="T8" fmla="*/ 2112 w 3822"/>
              <a:gd name="T9" fmla="*/ 1271 h 4077"/>
              <a:gd name="T10" fmla="*/ 772 w 3822"/>
              <a:gd name="T11" fmla="*/ 1918 h 4077"/>
              <a:gd name="T12" fmla="*/ 2941 w 3822"/>
              <a:gd name="T13" fmla="*/ 4077 h 4077"/>
              <a:gd name="T14" fmla="*/ 2941 w 3822"/>
              <a:gd name="T15" fmla="*/ 2160 h 4077"/>
              <a:gd name="T16" fmla="*/ 772 w 3822"/>
              <a:gd name="T17" fmla="*/ 0 h 4077"/>
              <a:gd name="T18" fmla="*/ 772 w 3822"/>
              <a:gd name="T19" fmla="*/ 1918 h 4077"/>
              <a:gd name="T20" fmla="*/ 0 w 3822"/>
              <a:gd name="T21" fmla="*/ 2405 h 4077"/>
              <a:gd name="T22" fmla="*/ 1620 w 3822"/>
              <a:gd name="T23" fmla="*/ 4018 h 4077"/>
              <a:gd name="T24" fmla="*/ 1620 w 3822"/>
              <a:gd name="T25" fmla="*/ 2825 h 4077"/>
              <a:gd name="T26" fmla="*/ 0 w 3822"/>
              <a:gd name="T27" fmla="*/ 1213 h 4077"/>
              <a:gd name="T28" fmla="*/ 0 w 3822"/>
              <a:gd name="T29" fmla="*/ 2405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2" h="4077">
                <a:moveTo>
                  <a:pt x="2112" y="1271"/>
                </a:moveTo>
                <a:lnTo>
                  <a:pt x="3822" y="2972"/>
                </a:lnTo>
                <a:lnTo>
                  <a:pt x="3822" y="1781"/>
                </a:lnTo>
                <a:lnTo>
                  <a:pt x="2112" y="78"/>
                </a:lnTo>
                <a:lnTo>
                  <a:pt x="2112" y="1271"/>
                </a:lnTo>
                <a:close/>
                <a:moveTo>
                  <a:pt x="772" y="1918"/>
                </a:moveTo>
                <a:lnTo>
                  <a:pt x="2941" y="4077"/>
                </a:lnTo>
                <a:lnTo>
                  <a:pt x="2941" y="2160"/>
                </a:lnTo>
                <a:lnTo>
                  <a:pt x="772" y="0"/>
                </a:lnTo>
                <a:lnTo>
                  <a:pt x="772" y="1918"/>
                </a:lnTo>
                <a:close/>
                <a:moveTo>
                  <a:pt x="0" y="2405"/>
                </a:moveTo>
                <a:lnTo>
                  <a:pt x="1620" y="4018"/>
                </a:lnTo>
                <a:lnTo>
                  <a:pt x="1620" y="2825"/>
                </a:lnTo>
                <a:lnTo>
                  <a:pt x="0" y="1213"/>
                </a:lnTo>
                <a:lnTo>
                  <a:pt x="0" y="2405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08665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8874</TotalTime>
  <Words>1141</Words>
  <Application>Microsoft Office PowerPoint</Application>
  <PresentationFormat>Экран (16:9)</PresentationFormat>
  <Paragraphs>335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Microsoft JhengHei</vt:lpstr>
      <vt:lpstr>Arial</vt:lpstr>
      <vt:lpstr>Calibri</vt:lpstr>
      <vt:lpstr>Calibri Light</vt:lpstr>
      <vt:lpstr>Cera Pro Medium</vt:lpstr>
      <vt:lpstr>Montserrat</vt:lpstr>
      <vt:lpstr>Tahoma</vt:lpstr>
      <vt:lpstr>Times New Roman</vt:lpstr>
      <vt:lpstr>Wingdings</vt:lpstr>
      <vt:lpstr>4_Тема Office</vt:lpstr>
      <vt:lpstr>2_Тема Office</vt:lpstr>
      <vt:lpstr>5_Тема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Infospec</cp:lastModifiedBy>
  <cp:revision>514</cp:revision>
  <cp:lastPrinted>2019-12-07T14:08:01Z</cp:lastPrinted>
  <dcterms:created xsi:type="dcterms:W3CDTF">2015-10-13T08:15:21Z</dcterms:created>
  <dcterms:modified xsi:type="dcterms:W3CDTF">2021-12-28T11:33:13Z</dcterms:modified>
</cp:coreProperties>
</file>