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8F82-F6EC-4D3F-8D71-BF8431108FB5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13CC-019D-4624-8F3D-8A8CA5FA5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916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8F82-F6EC-4D3F-8D71-BF8431108FB5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13CC-019D-4624-8F3D-8A8CA5FA5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827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8F82-F6EC-4D3F-8D71-BF8431108FB5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13CC-019D-4624-8F3D-8A8CA5FA5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6494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8F82-F6EC-4D3F-8D71-BF8431108FB5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13CC-019D-4624-8F3D-8A8CA5FA5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549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8F82-F6EC-4D3F-8D71-BF8431108FB5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13CC-019D-4624-8F3D-8A8CA5FA5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878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8F82-F6EC-4D3F-8D71-BF8431108FB5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13CC-019D-4624-8F3D-8A8CA5FA5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3987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8F82-F6EC-4D3F-8D71-BF8431108FB5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13CC-019D-4624-8F3D-8A8CA5FA5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813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8F82-F6EC-4D3F-8D71-BF8431108FB5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13CC-019D-4624-8F3D-8A8CA5FA5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300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8F82-F6EC-4D3F-8D71-BF8431108FB5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13CC-019D-4624-8F3D-8A8CA5FA5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806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8F82-F6EC-4D3F-8D71-BF8431108FB5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13CC-019D-4624-8F3D-8A8CA5FA5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689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A8F82-F6EC-4D3F-8D71-BF8431108FB5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13CC-019D-4624-8F3D-8A8CA5FA5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884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A8F82-F6EC-4D3F-8D71-BF8431108FB5}" type="datetimeFigureOut">
              <a:rPr lang="ru-RU" smtClean="0"/>
              <a:t>20.09.2022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813CC-019D-4624-8F3D-8A8CA5FA5D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882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7065"/>
            <a:ext cx="12192000" cy="51557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5952831"/>
            <a:ext cx="12192000" cy="90517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79706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4135" y="79298"/>
            <a:ext cx="9144000" cy="75057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Профсоюзный урок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284" y="797064"/>
            <a:ext cx="3164716" cy="19399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77" y="5952830"/>
            <a:ext cx="1350077" cy="827215"/>
          </a:xfrm>
          <a:prstGeom prst="rect">
            <a:avLst/>
          </a:prstGeom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1100516" y="6218525"/>
            <a:ext cx="10317345" cy="452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smtClean="0">
                <a:solidFill>
                  <a:schemeClr val="bg1"/>
                </a:solidFill>
              </a:rPr>
              <a:t>Татарстанская республиканская организация Общероссийского Профсоюза образования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52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952831"/>
            <a:ext cx="12192000" cy="90517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79706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0516" y="6218525"/>
            <a:ext cx="10317345" cy="45207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Татарстанский республиканский комитет профсоюза работников образования и науки РФ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77" y="5952830"/>
            <a:ext cx="1350077" cy="8272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0516" y="1280819"/>
            <a:ext cx="9144000" cy="70400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Законодательная основа профсоюзов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765" y="2354545"/>
            <a:ext cx="3733981" cy="2839529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865848" y="3963959"/>
            <a:ext cx="6182314" cy="16022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FF0000"/>
                </a:solidFill>
              </a:rPr>
              <a:t>Конституция РФ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FF0000"/>
                </a:solidFill>
              </a:rPr>
              <a:t>Трудовой кодекс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FF0000"/>
                </a:solidFill>
              </a:rPr>
              <a:t>Закон о профессиональных союзах, их правах и гарантиях деятельности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FF0000"/>
                </a:solidFill>
              </a:rPr>
              <a:t>Закон об образовании</a:t>
            </a:r>
          </a:p>
          <a:p>
            <a:r>
              <a:rPr lang="ru-RU" sz="3200" b="1" dirty="0" smtClean="0">
                <a:solidFill>
                  <a:srgbClr val="FF0000"/>
                </a:solidFill>
              </a:rPr>
              <a:t>и т.д.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6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952831"/>
            <a:ext cx="12192000" cy="90517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79706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0516" y="6218525"/>
            <a:ext cx="10317345" cy="45207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Татарстанский республиканский комитет профсоюза работников образования и науки РФ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77" y="5952830"/>
            <a:ext cx="1350077" cy="8272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0516" y="1280819"/>
            <a:ext cx="9144000" cy="70400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Функции профсоюзов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20786" y="2078920"/>
            <a:ext cx="10098860" cy="3097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002060"/>
                </a:solidFill>
              </a:rPr>
              <a:t>Организационная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002060"/>
                </a:solidFill>
              </a:rPr>
              <a:t>Регуляция социально-трудовых отношений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002060"/>
                </a:solidFill>
              </a:rPr>
              <a:t>Защитная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002060"/>
                </a:solidFill>
              </a:rPr>
              <a:t>Представительская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002060"/>
                </a:solidFill>
              </a:rPr>
              <a:t>Контрольная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002060"/>
                </a:solidFill>
              </a:rPr>
              <a:t>Информационная</a:t>
            </a:r>
          </a:p>
        </p:txBody>
      </p:sp>
    </p:spTree>
    <p:extLst>
      <p:ext uri="{BB962C8B-B14F-4D97-AF65-F5344CB8AC3E}">
        <p14:creationId xmlns:p14="http://schemas.microsoft.com/office/powerpoint/2010/main" val="243035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952831"/>
            <a:ext cx="12192000" cy="90517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79706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77" y="5952830"/>
            <a:ext cx="1350077" cy="8272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66364" y="825786"/>
            <a:ext cx="9985572" cy="70400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Федерация Независимых Профсоюзов России (ФНПР)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70" y="976390"/>
            <a:ext cx="1905000" cy="1428750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806489" y="1923750"/>
            <a:ext cx="2735262" cy="5286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800" dirty="0"/>
              <a:t>ФНПР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129173" y="2575362"/>
            <a:ext cx="2092999" cy="95410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400" dirty="0"/>
              <a:t>Территориальное объединение организаций профсоюзов*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989776" y="2561836"/>
            <a:ext cx="2736850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400" dirty="0"/>
              <a:t>Общероссийский  (межрегиональный) отраслевой профсоюз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7068230" y="3870744"/>
            <a:ext cx="2519363" cy="73866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400" dirty="0"/>
              <a:t>Территориальная  организация отраслевого профсоюза</a:t>
            </a: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7068229" y="5092022"/>
            <a:ext cx="2658397" cy="52322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400" dirty="0"/>
              <a:t>Первичная профсоюзная организация**</a:t>
            </a: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6959150" y="3759027"/>
            <a:ext cx="2767477" cy="98425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H="1">
            <a:off x="4175673" y="4240076"/>
            <a:ext cx="2447925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" name="Line 10"/>
          <p:cNvSpPr>
            <a:spLocks noChangeShapeType="1"/>
          </p:cNvSpPr>
          <p:nvPr/>
        </p:nvSpPr>
        <p:spPr bwMode="auto">
          <a:xfrm flipV="1">
            <a:off x="4175672" y="3529469"/>
            <a:ext cx="0" cy="710607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 flipH="1" flipV="1">
            <a:off x="4175658" y="2248376"/>
            <a:ext cx="14" cy="29265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>
            <a:off x="4175658" y="2249372"/>
            <a:ext cx="647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flipH="1">
            <a:off x="7550726" y="2262523"/>
            <a:ext cx="7921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3" name="Line 15"/>
          <p:cNvSpPr>
            <a:spLocks noChangeShapeType="1"/>
          </p:cNvSpPr>
          <p:nvPr/>
        </p:nvSpPr>
        <p:spPr bwMode="auto">
          <a:xfrm flipV="1">
            <a:off x="8418317" y="3357563"/>
            <a:ext cx="0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 flipV="1">
            <a:off x="8507329" y="4804685"/>
            <a:ext cx="0" cy="287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863" y="2237919"/>
            <a:ext cx="30483" cy="31092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616" y="2703225"/>
            <a:ext cx="843805" cy="83095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5707" y="2248376"/>
            <a:ext cx="1384499" cy="1038374"/>
          </a:xfrm>
          <a:prstGeom prst="rect">
            <a:avLst/>
          </a:prstGeom>
        </p:spPr>
      </p:pic>
      <p:sp>
        <p:nvSpPr>
          <p:cNvPr id="2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0516" y="6218525"/>
            <a:ext cx="10317345" cy="45207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Татарстанская республиканская организация Общероссийского Профсоюза образования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50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952831"/>
            <a:ext cx="12192000" cy="90517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79706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77" y="5952830"/>
            <a:ext cx="1350077" cy="8272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5099" y="1321672"/>
            <a:ext cx="9985572" cy="704007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Татарстанская </a:t>
            </a:r>
            <a:r>
              <a:rPr lang="ru-RU" sz="3200" b="1" dirty="0" smtClean="0">
                <a:solidFill>
                  <a:srgbClr val="FF0000"/>
                </a:solidFill>
              </a:rPr>
              <a:t>республиканская организация Общероссийского Профсоюза образования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26" y="929351"/>
            <a:ext cx="2209856" cy="1354629"/>
          </a:xfrm>
          <a:prstGeom prst="rect">
            <a:avLst/>
          </a:prstGeom>
        </p:spPr>
      </p:pic>
      <p:sp>
        <p:nvSpPr>
          <p:cNvPr id="25" name="Заголовок 1"/>
          <p:cNvSpPr txBox="1">
            <a:spLocks/>
          </p:cNvSpPr>
          <p:nvPr/>
        </p:nvSpPr>
        <p:spPr>
          <a:xfrm>
            <a:off x="5891003" y="4080621"/>
            <a:ext cx="3882300" cy="7106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400" dirty="0" smtClean="0">
                <a:solidFill>
                  <a:srgbClr val="002060"/>
                </a:solidFill>
              </a:rPr>
              <a:t>Ирина Николаевна Проценко, 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r"/>
            <a:r>
              <a:rPr lang="ru-RU" sz="2400" dirty="0" smtClean="0">
                <a:solidFill>
                  <a:srgbClr val="002060"/>
                </a:solidFill>
              </a:rPr>
              <a:t>председатель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761999" y="2922638"/>
            <a:ext cx="4384536" cy="18685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002060"/>
                </a:solidFill>
              </a:rPr>
              <a:t>178 </a:t>
            </a:r>
            <a:r>
              <a:rPr lang="ru-RU" sz="2400" b="1" dirty="0" smtClean="0">
                <a:solidFill>
                  <a:srgbClr val="002060"/>
                </a:solidFill>
              </a:rPr>
              <a:t>тысяч членов профсоюза: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учителя, дошкольные работники, преподаватели вузов, студенты высших и средних учебных заведений РТ</a:t>
            </a:r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0516" y="6218525"/>
            <a:ext cx="10317345" cy="45207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Татарстанская республиканская организация Общероссийского Профсоюза образования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9630" y="2922638"/>
            <a:ext cx="1316282" cy="172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38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952831"/>
            <a:ext cx="12192000" cy="90517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79706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77" y="5952830"/>
            <a:ext cx="1350077" cy="8272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04006" y="1120546"/>
            <a:ext cx="9985572" cy="70400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Вопросы: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509798" y="2265955"/>
            <a:ext cx="10980892" cy="25464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 smtClean="0">
                <a:solidFill>
                  <a:srgbClr val="002060"/>
                </a:solidFill>
              </a:rPr>
              <a:t>1.Есть ли в вашей школе (гимназии) 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профсоюзная организация?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2. Кто является председателем профкома?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3. Какую помощь оказал вашей семье, родителям профсоюз?</a:t>
            </a:r>
            <a:endParaRPr lang="ru-RU" sz="3200" dirty="0">
              <a:solidFill>
                <a:srgbClr val="002060"/>
              </a:solidFill>
            </a:endParaRPr>
          </a:p>
          <a:p>
            <a:r>
              <a:rPr lang="ru-RU" sz="3200" dirty="0" smtClean="0">
                <a:solidFill>
                  <a:srgbClr val="002060"/>
                </a:solidFill>
              </a:rPr>
              <a:t>4. Нужен ли, по вашему мнению, профсоюз сегодня?</a:t>
            </a: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0516" y="6218525"/>
            <a:ext cx="10317345" cy="45207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Татарстанская республиканская организация Общероссийского Профсоюза образования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69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16" t="2006" r="3516" b="21120"/>
          <a:stretch/>
        </p:blipFill>
        <p:spPr>
          <a:xfrm>
            <a:off x="-436631" y="540328"/>
            <a:ext cx="12628631" cy="631767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5952831"/>
            <a:ext cx="12192000" cy="90517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79706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77" y="5952830"/>
            <a:ext cx="1350077" cy="8272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86436" y="2160572"/>
            <a:ext cx="9144000" cy="192590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Российские профсоюзы: история и современность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1100516" y="6218525"/>
            <a:ext cx="10317345" cy="452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smtClean="0">
                <a:solidFill>
                  <a:schemeClr val="bg1"/>
                </a:solidFill>
              </a:rPr>
              <a:t>Татарстанская республиканская организация Общероссийского Профсоюза образования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49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952831"/>
            <a:ext cx="12192000" cy="90517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79706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77" y="5952830"/>
            <a:ext cx="1350077" cy="8272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3080" y="1707420"/>
            <a:ext cx="9144000" cy="3536219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Профсоюз</a:t>
            </a:r>
            <a:r>
              <a:rPr lang="ru-RU" sz="3600" dirty="0" smtClean="0">
                <a:solidFill>
                  <a:srgbClr val="002060"/>
                </a:solidFill>
              </a:rPr>
              <a:t> – добровольное общественное объединение граждан, связанных общими производственными, профессиональными интересами по роду их деятельности, создаваемое в целях представительства 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и защиты своих социально-трудовых прав </a:t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</a:rPr>
              <a:t>и </a:t>
            </a:r>
            <a:r>
              <a:rPr lang="ru-RU" sz="3600" dirty="0" smtClean="0">
                <a:solidFill>
                  <a:srgbClr val="002060"/>
                </a:solidFill>
              </a:rPr>
              <a:t>интересов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0516" y="6218525"/>
            <a:ext cx="10317345" cy="45207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Татарстанская республиканская организация Общероссийского Профсоюза образования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952831"/>
            <a:ext cx="12192000" cy="90517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79706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77" y="5952830"/>
            <a:ext cx="1350077" cy="8272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2227" y="1243023"/>
            <a:ext cx="9144000" cy="101520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Экономические интересы: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80" y="2336184"/>
            <a:ext cx="5083147" cy="29990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9188" y="2811754"/>
            <a:ext cx="2037676" cy="2047916"/>
          </a:xfrm>
          <a:prstGeom prst="rect">
            <a:avLst/>
          </a:prstGeom>
        </p:spPr>
      </p:pic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0516" y="6218525"/>
            <a:ext cx="10317345" cy="45207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Татарстанская республиканская организация Общероссийского Профсоюза образования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56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952831"/>
            <a:ext cx="12192000" cy="90517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79706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77" y="5952830"/>
            <a:ext cx="1350077" cy="8272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0319" y="1062759"/>
            <a:ext cx="9144000" cy="101520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Социальные интересы: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439" y="1872505"/>
            <a:ext cx="3150499" cy="21003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7997" r="7576"/>
          <a:stretch/>
        </p:blipFill>
        <p:spPr>
          <a:xfrm>
            <a:off x="5911505" y="1860784"/>
            <a:ext cx="3115433" cy="207877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20241" t="962" r="385" b="-962"/>
          <a:stretch/>
        </p:blipFill>
        <p:spPr>
          <a:xfrm>
            <a:off x="2524715" y="4082284"/>
            <a:ext cx="3126223" cy="16831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t="21302"/>
          <a:stretch/>
        </p:blipFill>
        <p:spPr>
          <a:xfrm>
            <a:off x="5911505" y="4089361"/>
            <a:ext cx="3131618" cy="1643818"/>
          </a:xfrm>
          <a:prstGeom prst="rect">
            <a:avLst/>
          </a:prstGeom>
        </p:spPr>
      </p:pic>
      <p:sp>
        <p:nvSpPr>
          <p:cNvPr id="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0516" y="6218525"/>
            <a:ext cx="10317345" cy="45207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Татарстанская республиканская организация Общероссийского Профсоюза образования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9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952831"/>
            <a:ext cx="12192000" cy="90517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79706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77" y="5952830"/>
            <a:ext cx="1350077" cy="8272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0319" y="1062759"/>
            <a:ext cx="9144000" cy="101520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Трудовые интересы:</a:t>
            </a:r>
            <a:br>
              <a:rPr lang="ru-RU" sz="3600" b="1" dirty="0" smtClean="0">
                <a:solidFill>
                  <a:srgbClr val="FF0000"/>
                </a:solidFill>
              </a:rPr>
            </a:b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369" y="2043996"/>
            <a:ext cx="3830878" cy="38308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830" y="2077964"/>
            <a:ext cx="3361566" cy="2239723"/>
          </a:xfrm>
          <a:prstGeom prst="rect">
            <a:avLst/>
          </a:prstGeom>
        </p:spPr>
      </p:pic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0516" y="6218525"/>
            <a:ext cx="10317345" cy="45207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Татарстанская республиканская организация Общероссийского Профсоюза образования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9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952831"/>
            <a:ext cx="12192000" cy="90517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79706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77" y="5952830"/>
            <a:ext cx="1350077" cy="8272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0516" y="954861"/>
            <a:ext cx="9144000" cy="152770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Профсоюзное движение зародилось 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в Великобритании на рубеже </a:t>
            </a:r>
            <a:r>
              <a:rPr lang="en-US" sz="3600" b="1" dirty="0" smtClean="0">
                <a:solidFill>
                  <a:srgbClr val="002060"/>
                </a:solidFill>
              </a:rPr>
              <a:t>XVIII-XIX </a:t>
            </a:r>
            <a:r>
              <a:rPr lang="ru-RU" sz="3600" b="1" dirty="0" smtClean="0">
                <a:solidFill>
                  <a:srgbClr val="002060"/>
                </a:solidFill>
              </a:rPr>
              <a:t>веков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5188" t="8584" r="6109" b="4712"/>
          <a:stretch/>
        </p:blipFill>
        <p:spPr>
          <a:xfrm>
            <a:off x="6449352" y="2361826"/>
            <a:ext cx="3641416" cy="28079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256" y="2361826"/>
            <a:ext cx="4877327" cy="2807937"/>
          </a:xfrm>
          <a:prstGeom prst="rect">
            <a:avLst/>
          </a:prstGeom>
        </p:spPr>
      </p:pic>
      <p:sp>
        <p:nvSpPr>
          <p:cNvPr id="1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0516" y="6218525"/>
            <a:ext cx="10317345" cy="45207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Татарстанская республиканская организация Общероссийского Профсоюза образования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65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952831"/>
            <a:ext cx="12192000" cy="90517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79706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77" y="5952830"/>
            <a:ext cx="1350077" cy="8272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0516" y="954861"/>
            <a:ext cx="9144000" cy="160222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В России профсоюзы появились 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в октябре 1905 года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grayscl/>
          </a:blip>
          <a:srcRect l="2469" t="5452" r="3079" b="3898"/>
          <a:stretch/>
        </p:blipFill>
        <p:spPr>
          <a:xfrm>
            <a:off x="1262359" y="2338196"/>
            <a:ext cx="4289027" cy="30106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229" y="2338195"/>
            <a:ext cx="4335116" cy="3010639"/>
          </a:xfrm>
          <a:prstGeom prst="rect">
            <a:avLst/>
          </a:prstGeom>
        </p:spPr>
      </p:pic>
      <p:sp>
        <p:nvSpPr>
          <p:cNvPr id="1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0516" y="6218525"/>
            <a:ext cx="10317345" cy="45207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Татарстанская республиканская организация Общероссийского Профсоюза образования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35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952831"/>
            <a:ext cx="12192000" cy="90517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12192000" cy="79706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77" y="5952830"/>
            <a:ext cx="1350077" cy="82721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00516" y="1280819"/>
            <a:ext cx="9144000" cy="704007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Лозунг современных профсоюзов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890125" y="3216585"/>
            <a:ext cx="4402067" cy="16022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FF0000"/>
                </a:solidFill>
              </a:rPr>
              <a:t>Зарплата!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FF0000"/>
                </a:solidFill>
              </a:rPr>
              <a:t>Занятость!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 smtClean="0">
                <a:solidFill>
                  <a:srgbClr val="FF0000"/>
                </a:solidFill>
              </a:rPr>
              <a:t>Законность!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3706" y="2468580"/>
            <a:ext cx="4313223" cy="2635859"/>
          </a:xfrm>
          <a:prstGeom prst="rect">
            <a:avLst/>
          </a:prstGeom>
        </p:spPr>
      </p:pic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00516" y="6218525"/>
            <a:ext cx="10317345" cy="45207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Татарстанская республиканская организация Общероссийского Профсоюза образования</a:t>
            </a:r>
            <a:endParaRPr lang="ru-RU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66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279</Words>
  <Application>Microsoft Office PowerPoint</Application>
  <PresentationFormat>Широкоэкранный</PresentationFormat>
  <Paragraphs>56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Wingdings</vt:lpstr>
      <vt:lpstr>Тема Office</vt:lpstr>
      <vt:lpstr>Профсоюзный урок</vt:lpstr>
      <vt:lpstr>Российские профсоюзы: история и современность</vt:lpstr>
      <vt:lpstr>Профсоюз – добровольное общественное объединение граждан, связанных общими производственными, профессиональными интересами по роду их деятельности, создаваемое в целях представительства  и защиты своих социально-трудовых прав  и интересов</vt:lpstr>
      <vt:lpstr>Экономические интересы: </vt:lpstr>
      <vt:lpstr>Социальные интересы: </vt:lpstr>
      <vt:lpstr>Трудовые интересы: </vt:lpstr>
      <vt:lpstr>Профсоюзное движение зародилось  в Великобритании на рубеже XVIII-XIX веков </vt:lpstr>
      <vt:lpstr>В России профсоюзы появились  в октябре 1905 года </vt:lpstr>
      <vt:lpstr>Лозунг современных профсоюзов</vt:lpstr>
      <vt:lpstr>Законодательная основа профсоюзов</vt:lpstr>
      <vt:lpstr>Функции профсоюзов</vt:lpstr>
      <vt:lpstr>Федерация Независимых Профсоюзов России (ФНПР)</vt:lpstr>
      <vt:lpstr>Татарстанская республиканская организация Общероссийского Профсоюза образования</vt:lpstr>
      <vt:lpstr>Вопросы: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Профсоюзный урок</dc:title>
  <dc:creator>User</dc:creator>
  <cp:lastModifiedBy>Infospec</cp:lastModifiedBy>
  <cp:revision>33</cp:revision>
  <dcterms:created xsi:type="dcterms:W3CDTF">2016-09-14T07:12:43Z</dcterms:created>
  <dcterms:modified xsi:type="dcterms:W3CDTF">2022-09-20T06:22:43Z</dcterms:modified>
</cp:coreProperties>
</file>