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6" r:id="rId4"/>
    <p:sldId id="259" r:id="rId5"/>
    <p:sldId id="260" r:id="rId6"/>
    <p:sldId id="261" r:id="rId7"/>
    <p:sldId id="263" r:id="rId8"/>
    <p:sldId id="264" r:id="rId9"/>
    <p:sldId id="286" r:id="rId10"/>
    <p:sldId id="297" r:id="rId11"/>
    <p:sldId id="285" r:id="rId12"/>
    <p:sldId id="267" r:id="rId13"/>
    <p:sldId id="273" r:id="rId14"/>
    <p:sldId id="299" r:id="rId15"/>
    <p:sldId id="300" r:id="rId16"/>
    <p:sldId id="269" r:id="rId17"/>
    <p:sldId id="271" r:id="rId18"/>
    <p:sldId id="272" r:id="rId19"/>
    <p:sldId id="276" r:id="rId20"/>
    <p:sldId id="274" r:id="rId21"/>
    <p:sldId id="275" r:id="rId22"/>
    <p:sldId id="278" r:id="rId23"/>
    <p:sldId id="279" r:id="rId24"/>
    <p:sldId id="280" r:id="rId25"/>
    <p:sldId id="268" r:id="rId26"/>
    <p:sldId id="284" r:id="rId27"/>
    <p:sldId id="281" r:id="rId28"/>
    <p:sldId id="283" r:id="rId29"/>
    <p:sldId id="301" r:id="rId30"/>
    <p:sldId id="298" r:id="rId31"/>
    <p:sldId id="287" r:id="rId32"/>
    <p:sldId id="302" r:id="rId33"/>
    <p:sldId id="288" r:id="rId34"/>
    <p:sldId id="289" r:id="rId35"/>
    <p:sldId id="292" r:id="rId36"/>
    <p:sldId id="290" r:id="rId37"/>
    <p:sldId id="291" r:id="rId38"/>
    <p:sldId id="293" r:id="rId39"/>
    <p:sldId id="294" r:id="rId40"/>
    <p:sldId id="295" r:id="rId41"/>
    <p:sldId id="296" r:id="rId42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1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5086C2"/>
    <a:srgbClr val="6893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 showGuides="1">
      <p:cViewPr varScale="1">
        <p:scale>
          <a:sx n="119" d="100"/>
          <a:sy n="119" d="100"/>
        </p:scale>
        <p:origin x="84" y="282"/>
      </p:cViewPr>
      <p:guideLst>
        <p:guide orient="horz" pos="61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5CF6E-FAF4-4A8E-9F30-FA0781CB4174}" type="datetimeFigureOut">
              <a:rPr lang="ru-RU" smtClean="0"/>
              <a:t>16.08.2018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3445-0326-4DF1-BE75-F31567DD2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559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5CF6E-FAF4-4A8E-9F30-FA0781CB4174}" type="datetimeFigureOut">
              <a:rPr lang="ru-RU" smtClean="0"/>
              <a:t>16.08.2018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3445-0326-4DF1-BE75-F31567DD2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281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5CF6E-FAF4-4A8E-9F30-FA0781CB4174}" type="datetimeFigureOut">
              <a:rPr lang="ru-RU" smtClean="0"/>
              <a:t>16.08.2018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3445-0326-4DF1-BE75-F31567DD2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461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5CF6E-FAF4-4A8E-9F30-FA0781CB4174}" type="datetimeFigureOut">
              <a:rPr lang="ru-RU" smtClean="0"/>
              <a:t>16.08.2018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3445-0326-4DF1-BE75-F31567DD2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075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5CF6E-FAF4-4A8E-9F30-FA0781CB4174}" type="datetimeFigureOut">
              <a:rPr lang="ru-RU" smtClean="0"/>
              <a:t>16.08.2018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3445-0326-4DF1-BE75-F31567DD2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740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5CF6E-FAF4-4A8E-9F30-FA0781CB4174}" type="datetimeFigureOut">
              <a:rPr lang="ru-RU" smtClean="0"/>
              <a:t>16.08.2018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3445-0326-4DF1-BE75-F31567DD2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0054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5CF6E-FAF4-4A8E-9F30-FA0781CB4174}" type="datetimeFigureOut">
              <a:rPr lang="ru-RU" smtClean="0"/>
              <a:t>16.08.2018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3445-0326-4DF1-BE75-F31567DD2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275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5CF6E-FAF4-4A8E-9F30-FA0781CB4174}" type="datetimeFigureOut">
              <a:rPr lang="ru-RU" smtClean="0"/>
              <a:t>16.08.2018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3445-0326-4DF1-BE75-F31567DD2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577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5CF6E-FAF4-4A8E-9F30-FA0781CB4174}" type="datetimeFigureOut">
              <a:rPr lang="ru-RU" smtClean="0"/>
              <a:t>16.08.2018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3445-0326-4DF1-BE75-F31567DD2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291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5CF6E-FAF4-4A8E-9F30-FA0781CB4174}" type="datetimeFigureOut">
              <a:rPr lang="ru-RU" smtClean="0"/>
              <a:t>16.08.2018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3445-0326-4DF1-BE75-F31567DD2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668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5CF6E-FAF4-4A8E-9F30-FA0781CB4174}" type="datetimeFigureOut">
              <a:rPr lang="ru-RU" smtClean="0"/>
              <a:t>16.08.2018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3445-0326-4DF1-BE75-F31567DD2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78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5CF6E-FAF4-4A8E-9F30-FA0781CB4174}" type="datetimeFigureOut">
              <a:rPr lang="ru-RU" smtClean="0"/>
              <a:t>16.08.2018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D3445-0326-4DF1-BE75-F31567DD2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983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consultantplus://offline/ref=AD08324B93225D5AFBB6F92A50659CC09D240D8ABED1ADA60E23CB6D6465D31D211824866D6879F0B820E27Fg4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4.png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1.e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13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4.png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55028"/>
            <a:ext cx="12192002" cy="220297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2293231"/>
            <a:ext cx="12192000" cy="2350169"/>
          </a:xfrm>
          <a:prstGeom prst="rect">
            <a:avLst/>
          </a:prstGeom>
          <a:solidFill>
            <a:srgbClr val="002F68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8022" y="2310063"/>
            <a:ext cx="11157284" cy="2093495"/>
          </a:xfrm>
          <a:prstGeom prst="rect">
            <a:avLst/>
          </a:prstGeom>
          <a:solidFill>
            <a:srgbClr val="6893AD"/>
          </a:solidFill>
          <a:ln>
            <a:solidFill>
              <a:srgbClr val="689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9" y="384196"/>
            <a:ext cx="1934798" cy="118602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13"/>
          <a:stretch/>
        </p:blipFill>
        <p:spPr>
          <a:xfrm>
            <a:off x="-1" y="2310063"/>
            <a:ext cx="7386855" cy="3390777"/>
          </a:xfrm>
          <a:prstGeom prst="rect">
            <a:avLst/>
          </a:prstGeom>
          <a:solidFill>
            <a:srgbClr val="002F68"/>
          </a:solidFill>
        </p:spPr>
      </p:pic>
      <p:sp>
        <p:nvSpPr>
          <p:cNvPr id="20" name="Прямоугольник 19"/>
          <p:cNvSpPr/>
          <p:nvPr/>
        </p:nvSpPr>
        <p:spPr>
          <a:xfrm>
            <a:off x="11149262" y="0"/>
            <a:ext cx="1042739" cy="2293231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1149262" y="4655028"/>
            <a:ext cx="1042738" cy="2202972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Шестиугольник 10"/>
          <p:cNvSpPr/>
          <p:nvPr/>
        </p:nvSpPr>
        <p:spPr>
          <a:xfrm>
            <a:off x="11409049" y="6043274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/>
          <p:cNvSpPr/>
          <p:nvPr/>
        </p:nvSpPr>
        <p:spPr>
          <a:xfrm>
            <a:off x="11409049" y="5374180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1975" y="5708861"/>
            <a:ext cx="670618" cy="57917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white">
          <a:xfrm>
            <a:off x="8863263" y="6279812"/>
            <a:ext cx="2545786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None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C59D2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ww</a:t>
            </a:r>
            <a:r>
              <a:rPr kumimoji="0" lang="en-US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02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w.</a:t>
            </a:r>
            <a:r>
              <a:rPr lang="en-US" altLang="ru-RU" sz="1800" dirty="0" err="1" smtClean="0">
                <a:solidFill>
                  <a:srgbClr val="FF3024"/>
                </a:solidFill>
                <a:latin typeface="Verdana"/>
              </a:rPr>
              <a:t>eduni</a:t>
            </a:r>
            <a:r>
              <a:rPr lang="en-US" altLang="ru-RU" sz="1800" dirty="0" err="1" smtClean="0">
                <a:solidFill>
                  <a:srgbClr val="FF0000"/>
                </a:solidFill>
                <a:latin typeface="Verdana"/>
              </a:rPr>
              <a:t>on</a:t>
            </a:r>
            <a:r>
              <a:rPr kumimoji="0" lang="en-US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r>
              <a:rPr kumimoji="0" lang="en-US" alt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ru</a:t>
            </a:r>
            <a:endParaRPr kumimoji="0" lang="en-US" alt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gray">
          <a:xfrm>
            <a:off x="2132702" y="2121499"/>
            <a:ext cx="9942095" cy="101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noProof="0" dirty="0" smtClean="0">
                <a:solidFill>
                  <a:srgbClr val="5086C2"/>
                </a:solidFill>
                <a:latin typeface="Verdana"/>
              </a:rPr>
              <a:t>СИСТЕМА ОПЛАТЫ ТРУДА</a:t>
            </a:r>
            <a:r>
              <a:rPr lang="ru-RU" altLang="ru-RU" dirty="0" smtClean="0">
                <a:solidFill>
                  <a:srgbClr val="5086C2"/>
                </a:solidFill>
                <a:latin typeface="Verdana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800" dirty="0" smtClean="0">
                <a:solidFill>
                  <a:schemeClr val="bg1"/>
                </a:solidFill>
                <a:latin typeface="Verdana"/>
              </a:rPr>
              <a:t>РАБОТНИКОВ ГОСУДАРСТВЕННЫХ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</a:rPr>
              <a:t>ОБРАЗОВАТЕЛЬНЫХ ОРГАНИЗАЦИЙ РЕСПУБЛИКИ ТАТАРСТАН</a:t>
            </a:r>
            <a:endParaRPr kumimoji="0" lang="en-US" alt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8663" y="2435087"/>
            <a:ext cx="1821006" cy="15527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8663" y="4061859"/>
            <a:ext cx="1697917" cy="14968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087" y="3258709"/>
            <a:ext cx="1734473" cy="149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48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149262" y="0"/>
            <a:ext cx="1042738" cy="6858000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Шестиугольник 6"/>
          <p:cNvSpPr/>
          <p:nvPr/>
        </p:nvSpPr>
        <p:spPr>
          <a:xfrm>
            <a:off x="11409049" y="6043274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Шестиугольник 7"/>
          <p:cNvSpPr/>
          <p:nvPr/>
        </p:nvSpPr>
        <p:spPr>
          <a:xfrm>
            <a:off x="11409049" y="5374180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1975" y="5708861"/>
            <a:ext cx="670618" cy="57917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528222" y="197902"/>
            <a:ext cx="61093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rgbClr val="5086C2"/>
                </a:solidFill>
                <a:latin typeface="Verdana"/>
              </a:rPr>
              <a:t>Выплаты стимулирующего характера </a:t>
            </a:r>
            <a:endParaRPr lang="ru-RU" altLang="ru-RU" sz="2000" b="1" dirty="0">
              <a:solidFill>
                <a:srgbClr val="5086C2"/>
              </a:solidFill>
              <a:latin typeface="Verdana"/>
            </a:endParaRPr>
          </a:p>
          <a:p>
            <a:pPr algn="ctr"/>
            <a:r>
              <a:rPr lang="ru-RU" altLang="ru-RU" sz="2000" b="1" dirty="0">
                <a:solidFill>
                  <a:srgbClr val="5086C2"/>
                </a:solidFill>
                <a:latin typeface="Verdana"/>
              </a:rPr>
              <a:t>в </a:t>
            </a:r>
            <a:r>
              <a:rPr lang="ru-RU" altLang="ru-RU" sz="2000" b="1" dirty="0" smtClean="0">
                <a:solidFill>
                  <a:srgbClr val="5086C2"/>
                </a:solidFill>
                <a:latin typeface="Verdana"/>
              </a:rPr>
              <a:t>учреждениях образования</a:t>
            </a:r>
            <a:endParaRPr lang="ru-RU" altLang="ru-RU" sz="2000" b="1" dirty="0">
              <a:solidFill>
                <a:srgbClr val="5086C2"/>
              </a:solidFill>
              <a:latin typeface="Verdana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0558394"/>
              </p:ext>
            </p:extLst>
          </p:nvPr>
        </p:nvGraphicFramePr>
        <p:xfrm>
          <a:off x="654117" y="1196752"/>
          <a:ext cx="9412302" cy="5284387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620702"/>
                <a:gridCol w="865030"/>
                <a:gridCol w="865030"/>
                <a:gridCol w="865030"/>
                <a:gridCol w="865030"/>
                <a:gridCol w="865030"/>
                <a:gridCol w="768485"/>
                <a:gridCol w="808555"/>
                <a:gridCol w="889410"/>
              </a:tblGrid>
              <a:tr h="190112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r>
                        <a:rPr lang="ru-RU" sz="1200" u="none" strike="noStrike" dirty="0" smtClean="0">
                          <a:effectLst/>
                        </a:rPr>
                        <a:t>Наименование выплат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rgbClr val="5B9BD5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Действующая </a:t>
                      </a:r>
                      <a:r>
                        <a:rPr lang="ru-RU" sz="1100" u="none" strike="noStrike" dirty="0" smtClean="0">
                          <a:effectLst/>
                        </a:rPr>
                        <a:t> система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Предлагаемая система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79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Детские </a:t>
                      </a:r>
                    </a:p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сады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Школы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Доп. </a:t>
                      </a:r>
                      <a:r>
                        <a:rPr lang="ru-RU" sz="1100" u="none" strike="noStrike" dirty="0" err="1" smtClean="0">
                          <a:effectLst/>
                        </a:rPr>
                        <a:t>образова-ние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Среднее проф. об-</a:t>
                      </a:r>
                      <a:r>
                        <a:rPr lang="ru-RU" sz="1100" u="none" strike="noStrike" dirty="0" err="1" smtClean="0">
                          <a:effectLst/>
                        </a:rPr>
                        <a:t>разование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Детские </a:t>
                      </a:r>
                    </a:p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сады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Школы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Доп. </a:t>
                      </a:r>
                      <a:r>
                        <a:rPr lang="ru-RU" sz="1100" u="none" strike="noStrike" dirty="0" err="1" smtClean="0">
                          <a:effectLst/>
                        </a:rPr>
                        <a:t>образова-ние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Среднее проф. об-</a:t>
                      </a:r>
                      <a:r>
                        <a:rPr lang="ru-RU" sz="1100" u="none" strike="noStrike" dirty="0" err="1" smtClean="0">
                          <a:effectLst/>
                        </a:rPr>
                        <a:t>разование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rgbClr val="5B9BD5"/>
                    </a:solidFill>
                  </a:tcPr>
                </a:tc>
              </a:tr>
              <a:tr h="19011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Сложность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42,0%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42,0%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-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-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28,0%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-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-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349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Управление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4,5-52,1%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4,5-52,0%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39,5%;42,5%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4,5-87,1%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учтены в окладе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учтены в окладе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учтены в окладе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учтены в окладе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011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Почетные звания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4,0-10</a:t>
                      </a:r>
                      <a:r>
                        <a:rPr lang="ru-RU" sz="1100" u="none" strike="noStrike" dirty="0">
                          <a:effectLst/>
                        </a:rPr>
                        <a:t>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4,0-10</a:t>
                      </a:r>
                      <a:r>
                        <a:rPr lang="ru-RU" sz="1100" u="none" strike="noStrike" dirty="0">
                          <a:effectLst/>
                        </a:rPr>
                        <a:t>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4,0-10</a:t>
                      </a:r>
                      <a:r>
                        <a:rPr lang="ru-RU" sz="1100" u="none" strike="noStrike" dirty="0">
                          <a:effectLst/>
                        </a:rPr>
                        <a:t>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4,0-10</a:t>
                      </a:r>
                      <a:r>
                        <a:rPr lang="ru-RU" sz="1100" u="none" strike="noStrike" dirty="0">
                          <a:effectLst/>
                        </a:rPr>
                        <a:t>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2,0-7</a:t>
                      </a:r>
                      <a:r>
                        <a:rPr lang="ru-RU" sz="1100" u="none" strike="noStrike" dirty="0">
                          <a:effectLst/>
                        </a:rPr>
                        <a:t>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2,0-7</a:t>
                      </a:r>
                      <a:r>
                        <a:rPr lang="ru-RU" sz="1100" u="none" strike="noStrike" dirty="0">
                          <a:effectLst/>
                        </a:rPr>
                        <a:t>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2,0-7</a:t>
                      </a:r>
                      <a:r>
                        <a:rPr lang="ru-RU" sz="1100" u="none" strike="noStrike" dirty="0">
                          <a:effectLst/>
                        </a:rPr>
                        <a:t>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2,0-7</a:t>
                      </a:r>
                      <a:r>
                        <a:rPr lang="ru-RU" sz="1100" u="none" strike="noStrike" dirty="0">
                          <a:effectLst/>
                        </a:rPr>
                        <a:t>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011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Специфика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4,5-45,0%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4,5-100,0%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5,0-39,0%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3,0-7,0%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3,0-60,0%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До 23,5</a:t>
                      </a:r>
                      <a:r>
                        <a:rPr lang="ru-RU" sz="1100" u="none" strike="noStrike" dirty="0">
                          <a:effectLst/>
                        </a:rPr>
                        <a:t>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011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Квалификационная категория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4,5-15,0%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4,5-15,0%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4,5-15,0%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4,5-15,0%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До</a:t>
                      </a:r>
                      <a:r>
                        <a:rPr lang="ru-RU" sz="1100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1100" u="none" strike="noStrike" dirty="0" smtClean="0">
                          <a:effectLst/>
                        </a:rPr>
                        <a:t>34,0</a:t>
                      </a:r>
                      <a:r>
                        <a:rPr lang="ru-RU" sz="1100" u="none" strike="noStrike" dirty="0">
                          <a:effectLst/>
                        </a:rPr>
                        <a:t>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До 24,0</a:t>
                      </a:r>
                      <a:r>
                        <a:rPr lang="ru-RU" sz="1100" u="none" strike="noStrike" dirty="0">
                          <a:effectLst/>
                        </a:rPr>
                        <a:t>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До 18,0</a:t>
                      </a:r>
                      <a:r>
                        <a:rPr lang="ru-RU" sz="1100" u="none" strike="noStrike" dirty="0">
                          <a:effectLst/>
                        </a:rPr>
                        <a:t>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До 15,0</a:t>
                      </a:r>
                      <a:r>
                        <a:rPr lang="ru-RU" sz="1100" u="none" strike="noStrike" dirty="0">
                          <a:effectLst/>
                        </a:rPr>
                        <a:t>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8022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Дополнительная выплата за квалификационную категорию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25,0-35,0%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25,0-35,0%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1,5-3,0%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-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011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 smtClean="0">
                          <a:effectLst/>
                        </a:rPr>
                        <a:t>Стажевые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2,0-6,5%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2,0-6,5%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2,0-6,5%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2,0-6,5%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1,0-4,0%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1,0-4,0%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2,0-6,5%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1,0-4,0%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8427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Методическая литература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100 руб. (формирует должностной оклад </a:t>
                      </a:r>
                      <a:r>
                        <a:rPr lang="ru-RU" sz="900" u="none" strike="noStrike" dirty="0" err="1">
                          <a:effectLst/>
                        </a:rPr>
                        <a:t>пед</a:t>
                      </a:r>
                      <a:r>
                        <a:rPr lang="ru-RU" sz="900" u="none" strike="noStrike" dirty="0">
                          <a:effectLst/>
                        </a:rPr>
                        <a:t>. </a:t>
                      </a:r>
                      <a:r>
                        <a:rPr lang="ru-RU" sz="900" u="none" strike="noStrike" dirty="0" smtClean="0">
                          <a:effectLst/>
                        </a:rPr>
                        <a:t>работников</a:t>
                      </a:r>
                      <a:r>
                        <a:rPr lang="ru-RU" sz="900" u="none" strike="noStrike" dirty="0">
                          <a:effectLst/>
                        </a:rPr>
                        <a:t>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100 руб. (формирует должностной оклад </a:t>
                      </a:r>
                      <a:r>
                        <a:rPr lang="ru-RU" sz="900" u="none" strike="noStrike" dirty="0" err="1">
                          <a:effectLst/>
                        </a:rPr>
                        <a:t>пед</a:t>
                      </a:r>
                      <a:r>
                        <a:rPr lang="ru-RU" sz="900" u="none" strike="noStrike" dirty="0">
                          <a:effectLst/>
                        </a:rPr>
                        <a:t>. </a:t>
                      </a:r>
                      <a:r>
                        <a:rPr lang="ru-RU" sz="900" u="none" strike="noStrike" dirty="0" smtClean="0">
                          <a:effectLst/>
                        </a:rPr>
                        <a:t>работников</a:t>
                      </a:r>
                      <a:r>
                        <a:rPr lang="ru-RU" sz="900" u="none" strike="noStrike" dirty="0">
                          <a:effectLst/>
                        </a:rPr>
                        <a:t>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100 руб. (формирует должностной оклад </a:t>
                      </a:r>
                      <a:r>
                        <a:rPr lang="ru-RU" sz="900" u="none" strike="noStrike" dirty="0" err="1">
                          <a:effectLst/>
                        </a:rPr>
                        <a:t>пед</a:t>
                      </a:r>
                      <a:r>
                        <a:rPr lang="ru-RU" sz="900" u="none" strike="noStrike" dirty="0">
                          <a:effectLst/>
                        </a:rPr>
                        <a:t>. </a:t>
                      </a:r>
                      <a:r>
                        <a:rPr lang="ru-RU" sz="900" u="none" strike="noStrike" dirty="0" smtClean="0">
                          <a:effectLst/>
                        </a:rPr>
                        <a:t>работников</a:t>
                      </a:r>
                      <a:r>
                        <a:rPr lang="ru-RU" sz="900" u="none" strike="noStrike" dirty="0">
                          <a:effectLst/>
                        </a:rPr>
                        <a:t>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100 руб. (формирует должностной оклад </a:t>
                      </a:r>
                      <a:r>
                        <a:rPr lang="ru-RU" sz="900" u="none" strike="noStrike" dirty="0" err="1">
                          <a:effectLst/>
                        </a:rPr>
                        <a:t>пед</a:t>
                      </a:r>
                      <a:r>
                        <a:rPr lang="ru-RU" sz="900" u="none" strike="noStrike" dirty="0">
                          <a:effectLst/>
                        </a:rPr>
                        <a:t>. </a:t>
                      </a:r>
                      <a:r>
                        <a:rPr lang="ru-RU" sz="900" u="none" strike="noStrike" dirty="0" smtClean="0">
                          <a:effectLst/>
                        </a:rPr>
                        <a:t>работников</a:t>
                      </a:r>
                      <a:r>
                        <a:rPr lang="ru-RU" sz="900" u="none" strike="noStrike" dirty="0">
                          <a:effectLst/>
                        </a:rPr>
                        <a:t>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100 руб. (формирует должностной оклад </a:t>
                      </a:r>
                      <a:r>
                        <a:rPr lang="ru-RU" sz="900" u="none" strike="noStrike" dirty="0" err="1">
                          <a:effectLst/>
                        </a:rPr>
                        <a:t>пед</a:t>
                      </a:r>
                      <a:r>
                        <a:rPr lang="ru-RU" sz="900" u="none" strike="noStrike" dirty="0">
                          <a:effectLst/>
                        </a:rPr>
                        <a:t>. </a:t>
                      </a:r>
                      <a:r>
                        <a:rPr lang="ru-RU" sz="900" u="none" strike="noStrike" dirty="0" smtClean="0">
                          <a:effectLst/>
                        </a:rPr>
                        <a:t>работников</a:t>
                      </a:r>
                      <a:r>
                        <a:rPr lang="ru-RU" sz="900" u="none" strike="noStrike" dirty="0">
                          <a:effectLst/>
                        </a:rPr>
                        <a:t>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100 руб. (формирует должностной оклад </a:t>
                      </a:r>
                      <a:r>
                        <a:rPr lang="ru-RU" sz="900" u="none" strike="noStrike" dirty="0" err="1">
                          <a:effectLst/>
                        </a:rPr>
                        <a:t>пед</a:t>
                      </a:r>
                      <a:r>
                        <a:rPr lang="ru-RU" sz="900" u="none" strike="noStrike" dirty="0">
                          <a:effectLst/>
                        </a:rPr>
                        <a:t>. </a:t>
                      </a:r>
                      <a:r>
                        <a:rPr lang="ru-RU" sz="900" u="none" strike="noStrike" dirty="0" smtClean="0">
                          <a:effectLst/>
                        </a:rPr>
                        <a:t>работников</a:t>
                      </a:r>
                      <a:r>
                        <a:rPr lang="ru-RU" sz="900" u="none" strike="noStrike" dirty="0">
                          <a:effectLst/>
                        </a:rPr>
                        <a:t>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100 руб. (формирует должностной оклад </a:t>
                      </a:r>
                      <a:r>
                        <a:rPr lang="ru-RU" sz="900" u="none" strike="noStrike" dirty="0" err="1">
                          <a:effectLst/>
                        </a:rPr>
                        <a:t>пед</a:t>
                      </a:r>
                      <a:r>
                        <a:rPr lang="ru-RU" sz="900" u="none" strike="noStrike" dirty="0">
                          <a:effectLst/>
                        </a:rPr>
                        <a:t>. </a:t>
                      </a:r>
                      <a:r>
                        <a:rPr lang="ru-RU" sz="900" u="none" strike="noStrike" dirty="0" smtClean="0">
                          <a:effectLst/>
                        </a:rPr>
                        <a:t>работников</a:t>
                      </a:r>
                      <a:r>
                        <a:rPr lang="ru-RU" sz="900" u="none" strike="noStrike" dirty="0">
                          <a:effectLst/>
                        </a:rPr>
                        <a:t>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100 руб. (формирует должностной оклад </a:t>
                      </a:r>
                      <a:r>
                        <a:rPr lang="ru-RU" sz="900" u="none" strike="noStrike" dirty="0" err="1">
                          <a:effectLst/>
                        </a:rPr>
                        <a:t>пед</a:t>
                      </a:r>
                      <a:r>
                        <a:rPr lang="ru-RU" sz="900" u="none" strike="noStrike" dirty="0">
                          <a:effectLst/>
                        </a:rPr>
                        <a:t>. </a:t>
                      </a:r>
                      <a:r>
                        <a:rPr lang="ru-RU" sz="900" u="none" strike="noStrike" dirty="0" smtClean="0">
                          <a:effectLst/>
                        </a:rPr>
                        <a:t>работников</a:t>
                      </a:r>
                      <a:r>
                        <a:rPr lang="ru-RU" sz="900" u="none" strike="noStrike" dirty="0">
                          <a:effectLst/>
                        </a:rPr>
                        <a:t>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3274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Классное руководство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300 руб. на класс + 80 руб. за каждого учащегося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300 руб. на группу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300 руб. на класс + 80 руб. за каждого учащегося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300 руб.</a:t>
                      </a:r>
                      <a:r>
                        <a:rPr lang="ru-RU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на группу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011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Проверка тетрадей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r>
                        <a:rPr lang="ru-RU" sz="1100" u="none" strike="noStrike" dirty="0" smtClean="0">
                          <a:effectLst/>
                        </a:rPr>
                        <a:t>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6,0-20,0%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-</a:t>
                      </a:r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1,5-6,0%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r>
                        <a:rPr lang="ru-RU" sz="1100" u="none" strike="noStrike" dirty="0" smtClean="0">
                          <a:effectLst/>
                        </a:rPr>
                        <a:t>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3,6-12,0%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r>
                        <a:rPr lang="ru-RU" sz="1100" u="none" strike="noStrike" dirty="0" smtClean="0">
                          <a:effectLst/>
                        </a:rPr>
                        <a:t>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0,75-3,0%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8022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Заведование </a:t>
                      </a:r>
                      <a:r>
                        <a:rPr lang="ru-RU" sz="1200" u="none" strike="noStrike" dirty="0" smtClean="0">
                          <a:effectLst/>
                        </a:rPr>
                        <a:t>кабинетами, руководство цикловыми</a:t>
                      </a:r>
                      <a:r>
                        <a:rPr lang="ru-RU" sz="1200" u="none" strike="noStrike" baseline="0" dirty="0" smtClean="0">
                          <a:effectLst/>
                        </a:rPr>
                        <a:t> и метод. комиссиями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r>
                        <a:rPr lang="ru-RU" sz="1100" u="none" strike="noStrike" dirty="0" smtClean="0">
                          <a:effectLst/>
                        </a:rPr>
                        <a:t>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5,0-8,0%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5,0-8,0%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5,0-8,0%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r>
                        <a:rPr lang="ru-RU" sz="1100" u="none" strike="noStrike" dirty="0" smtClean="0">
                          <a:effectLst/>
                        </a:rPr>
                        <a:t>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444 руб., 833 руб., 3,0%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444 руб., 833 руб., 3,0%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444 руб., 833 руб., 3,0%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7033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Обеспечение высококачественного учебно-тренировочного процесса (инструктор-методист ДЮСШ)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r>
                        <a:rPr lang="ru-RU" sz="1100" u="none" strike="noStrike" dirty="0" smtClean="0">
                          <a:effectLst/>
                        </a:rPr>
                        <a:t>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r>
                        <a:rPr lang="ru-RU" sz="1100" u="none" strike="noStrike" dirty="0" smtClean="0">
                          <a:effectLst/>
                        </a:rPr>
                        <a:t>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1,0-12,5%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r>
                        <a:rPr lang="ru-RU" sz="1100" u="none" strike="noStrike" dirty="0" smtClean="0">
                          <a:effectLst/>
                        </a:rPr>
                        <a:t>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-</a:t>
                      </a:r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r>
                        <a:rPr lang="ru-RU" sz="1100" u="none" strike="noStrike" dirty="0" smtClean="0">
                          <a:effectLst/>
                        </a:rPr>
                        <a:t>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1,0-12,5%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r>
                        <a:rPr lang="ru-RU" sz="1100" u="none" strike="noStrike" dirty="0" smtClean="0">
                          <a:effectLst/>
                        </a:rPr>
                        <a:t>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011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Качество выполняемых работ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40%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40,0%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15,0%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10,0%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17,5%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16,0%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15,0%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2,0%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961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Премия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2,0%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2,0%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2,0%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2,0%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2,0%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2,0%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2,0%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2,0%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65" marR="7365" marT="73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321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149262" y="0"/>
            <a:ext cx="1042738" cy="6858000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Шестиугольник 6"/>
          <p:cNvSpPr/>
          <p:nvPr/>
        </p:nvSpPr>
        <p:spPr>
          <a:xfrm>
            <a:off x="11409049" y="6043274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Шестиугольник 7"/>
          <p:cNvSpPr/>
          <p:nvPr/>
        </p:nvSpPr>
        <p:spPr>
          <a:xfrm>
            <a:off x="11409049" y="5374180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1975" y="5708861"/>
            <a:ext cx="670618" cy="57917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18209" y="133734"/>
            <a:ext cx="850585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5086C2"/>
                </a:solidFill>
                <a:latin typeface="Verdana"/>
              </a:rPr>
              <a:t>Размеры надбавок за проверку </a:t>
            </a:r>
            <a:endParaRPr lang="en-US" altLang="ru-RU" sz="2000" b="1" dirty="0" smtClean="0">
              <a:solidFill>
                <a:srgbClr val="5086C2"/>
              </a:solidFill>
              <a:latin typeface="Verdana"/>
            </a:endParaRPr>
          </a:p>
          <a:p>
            <a:pPr algn="ctr"/>
            <a:r>
              <a:rPr lang="ru-RU" altLang="ru-RU" sz="2000" b="1" dirty="0" smtClean="0">
                <a:solidFill>
                  <a:srgbClr val="5086C2"/>
                </a:solidFill>
                <a:latin typeface="Verdana"/>
              </a:rPr>
              <a:t>письменных </a:t>
            </a:r>
            <a:r>
              <a:rPr lang="ru-RU" altLang="ru-RU" sz="2000" b="1" dirty="0">
                <a:solidFill>
                  <a:srgbClr val="5086C2"/>
                </a:solidFill>
                <a:latin typeface="Verdana"/>
              </a:rPr>
              <a:t>работ (проверку тетрадей</a:t>
            </a:r>
            <a:r>
              <a:rPr lang="ru-RU" altLang="ru-RU" sz="2000" b="1" dirty="0" smtClean="0">
                <a:solidFill>
                  <a:srgbClr val="5086C2"/>
                </a:solidFill>
                <a:latin typeface="Verdana"/>
              </a:rPr>
              <a:t>) и заведование </a:t>
            </a:r>
            <a:endParaRPr lang="ru-RU" altLang="ru-RU" sz="2000" b="1" dirty="0">
              <a:solidFill>
                <a:srgbClr val="5086C2"/>
              </a:solidFill>
              <a:latin typeface="Verdana"/>
            </a:endParaRPr>
          </a:p>
          <a:p>
            <a:pPr algn="ctr"/>
            <a:r>
              <a:rPr lang="ru-RU" altLang="ru-RU" sz="2000" b="1" dirty="0">
                <a:solidFill>
                  <a:srgbClr val="5086C2"/>
                </a:solidFill>
                <a:latin typeface="Verdana"/>
              </a:rPr>
              <a:t>в общеобразовательных организациях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90808"/>
              </p:ext>
            </p:extLst>
          </p:nvPr>
        </p:nvGraphicFramePr>
        <p:xfrm>
          <a:off x="685699" y="1347128"/>
          <a:ext cx="9396764" cy="640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8722"/>
                <a:gridCol w="6424863"/>
                <a:gridCol w="1973179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№ 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п/п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Наименование работы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Размер 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надбавки, 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процентов/рублей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3785649"/>
              </p:ext>
            </p:extLst>
          </p:nvPr>
        </p:nvGraphicFramePr>
        <p:xfrm>
          <a:off x="685699" y="1958741"/>
          <a:ext cx="9408694" cy="41121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8722"/>
                <a:gridCol w="6427446"/>
                <a:gridCol w="1982526"/>
              </a:tblGrid>
              <a:tr h="9127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Проверка тетрадей в начальных классах, </a:t>
                      </a:r>
                      <a:endParaRPr lang="en-US" sz="1600" dirty="0" smtClean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по </a:t>
                      </a:r>
                      <a:r>
                        <a:rPr lang="ru-RU" sz="1600" dirty="0">
                          <a:effectLst/>
                        </a:rPr>
                        <a:t>русскому языку и литературе, родному языку и литературе, математике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12,0%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195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Проверка письменных работ по иностранному языку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7,0%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619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3.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Проверка письменных работ по информатике, обществознанию, биологии, химии, физике, географии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3,6%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619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4.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Заведование учебными кабинетами, лабораториями, музеями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444 руб.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619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5.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Заведование учебными мастерскими, спортивными залами и учебно-опытными участками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833 руб.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619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 руководство предметной, методической или цикловой комиссиями, методическими объединениями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3%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607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149262" y="0"/>
            <a:ext cx="1042738" cy="6858000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Шестиугольник 6"/>
          <p:cNvSpPr/>
          <p:nvPr/>
        </p:nvSpPr>
        <p:spPr>
          <a:xfrm>
            <a:off x="11409049" y="6043274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Шестиугольник 7"/>
          <p:cNvSpPr/>
          <p:nvPr/>
        </p:nvSpPr>
        <p:spPr>
          <a:xfrm>
            <a:off x="11409049" y="5374180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1975" y="5708861"/>
            <a:ext cx="670618" cy="57917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540831" y="197902"/>
            <a:ext cx="82445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5086C2"/>
                </a:solidFill>
                <a:latin typeface="Verdana"/>
              </a:rPr>
              <a:t>Размеры надбавок за квалификационную категорию </a:t>
            </a:r>
            <a:endParaRPr lang="en-US" altLang="ru-RU" sz="2000" b="1" dirty="0" smtClean="0">
              <a:solidFill>
                <a:srgbClr val="5086C2"/>
              </a:solidFill>
              <a:latin typeface="Verdana"/>
            </a:endParaRPr>
          </a:p>
          <a:p>
            <a:pPr algn="ctr"/>
            <a:r>
              <a:rPr lang="ru-RU" altLang="ru-RU" sz="2000" b="1" dirty="0" smtClean="0">
                <a:solidFill>
                  <a:srgbClr val="5086C2"/>
                </a:solidFill>
                <a:latin typeface="Verdana"/>
              </a:rPr>
              <a:t>работникам </a:t>
            </a:r>
            <a:r>
              <a:rPr lang="ru-RU" altLang="ru-RU" sz="2000" b="1" dirty="0">
                <a:solidFill>
                  <a:srgbClr val="5086C2"/>
                </a:solidFill>
                <a:latin typeface="Verdana"/>
              </a:rPr>
              <a:t>образования</a:t>
            </a:r>
            <a:endParaRPr lang="ru-RU" altLang="ru-RU" sz="2000" b="1" noProof="0" dirty="0" smtClean="0">
              <a:solidFill>
                <a:srgbClr val="5086C2"/>
              </a:solidFill>
              <a:latin typeface="Verdana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6128861"/>
              </p:ext>
            </p:extLst>
          </p:nvPr>
        </p:nvGraphicFramePr>
        <p:xfrm>
          <a:off x="1565683" y="1034039"/>
          <a:ext cx="7941243" cy="5562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6006"/>
                <a:gridCol w="4458907"/>
                <a:gridCol w="1676330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Квалификационный уровень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Квалификационная категория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Размер надбавки, процентов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6751833"/>
              </p:ext>
            </p:extLst>
          </p:nvPr>
        </p:nvGraphicFramePr>
        <p:xfrm>
          <a:off x="1565684" y="1630903"/>
          <a:ext cx="7941241" cy="49918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8280"/>
                <a:gridCol w="4443145"/>
                <a:gridCol w="1689816"/>
              </a:tblGrid>
              <a:tr h="2583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384" marR="27384" marT="45050" marB="45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384" marR="27384" marT="45050" marB="45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384" marR="27384" marT="45050" marB="45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20742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Профессионально-квалификационная группа должностей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педагогических работников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384" marR="27384" marT="45050" marB="4505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8369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Первый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84" marR="27384" marT="45050" marB="45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первая квалификационная категория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384" marR="27384" marT="45050" marB="45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10,0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384" marR="27384" marT="45050" marB="45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83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высшая квалификационная категория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384" marR="27384" marT="45050" marB="45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22,0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384" marR="27384" marT="45050" marB="45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8369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Второй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384" marR="27384" marT="45050" marB="45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первая квалификационная категория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384" marR="27384" marT="45050" marB="45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12,0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384" marR="27384" marT="45050" marB="45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83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высшая квалификационная категория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384" marR="27384" marT="45050" marB="45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24,0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384" marR="27384" marT="45050" marB="45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8369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Третий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384" marR="27384" marT="45050" marB="45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первая квалификационная категория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384" marR="27384" marT="45050" marB="45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12,0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384" marR="27384" marT="45050" marB="45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83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высшая квалификационная категория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384" marR="27384" marT="45050" marB="45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24,0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384" marR="27384" marT="45050" marB="45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8369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Четвертый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384" marR="27384" marT="45050" marB="45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первая квалификационная категория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384" marR="27384" marT="45050" marB="45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12,0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384" marR="27384" marT="45050" marB="45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83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высшая квалификационная категория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384" marR="27384" marT="45050" marB="45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24,0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384" marR="27384" marT="45050" marB="45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20742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Профессионально-квалификационная группа должностей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руководителей структурных подразделений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384" marR="27384" marT="45050" marB="4505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8369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Первый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384" marR="27384" marT="45050" marB="45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первая квалификационная категория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384" marR="27384" marT="45050" marB="45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12,0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384" marR="27384" marT="45050" marB="45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83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высшая квалификационная категория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384" marR="27384" marT="45050" marB="45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24,0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384" marR="27384" marT="45050" marB="45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8369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Второй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384" marR="27384" marT="45050" marB="45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первая квалификационная категория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384" marR="27384" marT="45050" marB="45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12,0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384" marR="27384" marT="45050" marB="45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83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высшая квалификационная категория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384" marR="27384" marT="45050" marB="45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24,0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384" marR="27384" marT="45050" marB="45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8369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Третий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384" marR="27384" marT="45050" marB="45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первая квалификационная категория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384" marR="27384" marT="45050" marB="45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12,0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384" marR="27384" marT="45050" marB="45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83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высшая квалификационная категория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384" marR="27384" marT="45050" marB="45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24,0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384" marR="27384" marT="45050" marB="45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043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149262" y="0"/>
            <a:ext cx="1042738" cy="6858000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Шестиугольник 6"/>
          <p:cNvSpPr/>
          <p:nvPr/>
        </p:nvSpPr>
        <p:spPr>
          <a:xfrm>
            <a:off x="11409049" y="6043274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Шестиугольник 7"/>
          <p:cNvSpPr/>
          <p:nvPr/>
        </p:nvSpPr>
        <p:spPr>
          <a:xfrm>
            <a:off x="11409049" y="5374180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1975" y="5708861"/>
            <a:ext cx="670618" cy="57917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17689" y="197902"/>
            <a:ext cx="98908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rgbClr val="5086C2"/>
                </a:solidFill>
                <a:latin typeface="Verdana"/>
              </a:rPr>
              <a:t>Размеры </a:t>
            </a:r>
            <a:r>
              <a:rPr lang="ru-RU" altLang="ru-RU" sz="2000" b="1" dirty="0">
                <a:solidFill>
                  <a:srgbClr val="5086C2"/>
                </a:solidFill>
                <a:latin typeface="Verdana"/>
              </a:rPr>
              <a:t>надбавок за специфику образовательной программы</a:t>
            </a:r>
            <a:endParaRPr lang="ru-RU" altLang="ru-RU" sz="2000" b="1" noProof="0" dirty="0" smtClean="0">
              <a:solidFill>
                <a:srgbClr val="5086C2"/>
              </a:solidFill>
              <a:latin typeface="Verdana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1670414"/>
              </p:ext>
            </p:extLst>
          </p:nvPr>
        </p:nvGraphicFramePr>
        <p:xfrm>
          <a:off x="438245" y="736977"/>
          <a:ext cx="9865895" cy="853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2197"/>
                <a:gridCol w="3304674"/>
                <a:gridCol w="3344779"/>
                <a:gridCol w="1684421"/>
                <a:gridCol w="1039824"/>
              </a:tblGrid>
              <a:tr h="377949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№ п/п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Основание назначения надбавки за специфику образовательной программы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Должности, которым назначаются надбавки за специфику образовательной программы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Размер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надбавки,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процентов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/>
                </a:tc>
              </a:tr>
              <a:tr h="3647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наименование профессионально-квалификационной группы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квалификационный уровень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2143895"/>
              </p:ext>
            </p:extLst>
          </p:nvPr>
        </p:nvGraphicFramePr>
        <p:xfrm>
          <a:off x="438244" y="1614488"/>
          <a:ext cx="9865895" cy="44054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4177"/>
                <a:gridCol w="3312695"/>
                <a:gridCol w="3344779"/>
                <a:gridCol w="1692442"/>
                <a:gridCol w="1031802"/>
              </a:tblGrid>
              <a:tr h="188739">
                <a:tc rowSpan="4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</a:rPr>
                        <a:t>1.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  <a:tc rowSpan="4"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effectLst/>
                        </a:rPr>
                        <a:t>Работа в общеобразовательных организациях, имеющих интернат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effectLst/>
                        </a:rPr>
                        <a:t>должности учебно-вспомогательного персонала первого уровня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первый</a:t>
                      </a:r>
                      <a:endParaRPr lang="ru-RU" sz="1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</a:rPr>
                        <a:t>5,5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</a:tr>
              <a:tr h="1887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effectLst/>
                        </a:rPr>
                        <a:t>должности учебно-вспомогательного персонала второго уровня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первый – второй</a:t>
                      </a:r>
                      <a:endParaRPr lang="ru-RU" sz="1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5,5</a:t>
                      </a:r>
                      <a:endParaRPr lang="ru-RU" sz="1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</a:tr>
              <a:tr h="1887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effectLst/>
                        </a:rPr>
                        <a:t>должности педагогических работников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первый – четвертый</a:t>
                      </a:r>
                      <a:endParaRPr lang="ru-RU" sz="1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5,5</a:t>
                      </a:r>
                      <a:endParaRPr lang="ru-RU" sz="1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</a:tr>
              <a:tr h="1887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effectLst/>
                        </a:rPr>
                        <a:t>должности руководителей структурных подразделений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первый – второй</a:t>
                      </a:r>
                      <a:endParaRPr lang="ru-RU" sz="1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5,5</a:t>
                      </a:r>
                      <a:endParaRPr lang="ru-RU" sz="1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</a:tr>
              <a:tr h="11634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Работа в лицейских, гимназических классах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должности педагогических работников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четвертый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5,5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</a:tr>
              <a:tr h="1887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должности руководителей структурных подразделений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первый – второй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5,5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</a:tr>
              <a:tr h="2611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Работа в психолого-педагогических и медико-педагогических комиссиях, логопедических пунктах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должности педагогических работников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второй – четвертый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4,0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</a:tr>
              <a:tr h="11634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Преподавание русского языка в 1 – </a:t>
                      </a:r>
                      <a:br>
                        <a:rPr lang="ru-RU" sz="1400" dirty="0">
                          <a:effectLst/>
                        </a:rPr>
                      </a:br>
                      <a:r>
                        <a:rPr lang="ru-RU" sz="1400" dirty="0">
                          <a:effectLst/>
                        </a:rPr>
                        <a:t>11-х классах и литературы в 5 – </a:t>
                      </a:r>
                      <a:br>
                        <a:rPr lang="ru-RU" sz="1400" dirty="0">
                          <a:effectLst/>
                        </a:rPr>
                      </a:br>
                      <a:r>
                        <a:rPr lang="ru-RU" sz="1400" dirty="0">
                          <a:effectLst/>
                        </a:rPr>
                        <a:t>11-х классах в общеобразовательных организациях с нерусским языком обучения, расположенных в сельской местности и поселках городского типа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должности педагогических работников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3,0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</a:tr>
              <a:tr h="4343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должности руководителей структурных подразделений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первый – второй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3,0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973513" y="16144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79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149262" y="0"/>
            <a:ext cx="1042738" cy="6858000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Шестиугольник 6"/>
          <p:cNvSpPr/>
          <p:nvPr/>
        </p:nvSpPr>
        <p:spPr>
          <a:xfrm>
            <a:off x="11409049" y="6043274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Шестиугольник 7"/>
          <p:cNvSpPr/>
          <p:nvPr/>
        </p:nvSpPr>
        <p:spPr>
          <a:xfrm>
            <a:off x="11409049" y="5374180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1975" y="5708861"/>
            <a:ext cx="670618" cy="579170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973513" y="16144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1124304"/>
              </p:ext>
            </p:extLst>
          </p:nvPr>
        </p:nvGraphicFramePr>
        <p:xfrm>
          <a:off x="453188" y="1282312"/>
          <a:ext cx="9865895" cy="5340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4177"/>
                <a:gridCol w="3312695"/>
                <a:gridCol w="3344779"/>
                <a:gridCol w="1692442"/>
                <a:gridCol w="1031802"/>
              </a:tblGrid>
              <a:tr h="11634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Преподавание родного языка (татарского, чувашского, марийского и др.) и литературы в общеобразовательных организациях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должности педагогических работников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четвертый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3,0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</a:tr>
              <a:tr h="2171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должности руководителей структурных подразделений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первый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3,0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</a:tr>
              <a:tr h="3335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Обучение детей родному (татарскому, чувашскому, марийскому и др.) языку в дошкольных группах с русским языком обучения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должности педагогических работников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третий – четвертый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3,0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</a:tr>
              <a:tr h="11634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Применение иностранного языка в практической работе в общеобразовательных организациях с углубленным изучением иностранного языка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должности педагогических работников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четвертый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5,5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</a:tr>
              <a:tr h="3619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должности руководителей структурных подразделений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первый – второй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5,5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</a:tr>
              <a:tr h="116346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  <a:tc rowSpan="3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Работа в общеобразовательных организациях (за исключением имеющих статус «начальная школа – детский сад», «прогимназия») и межшкольных учебных комбинатах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  <a:tc rowSpan="3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должности педагогических работников, осуществляющих образовательную деятельность по образовательным программам начального общего, основного общего и среднего общего образования, дополнительного образования по основному месту работы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первый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14,0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</a:tr>
              <a:tr h="1163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второй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16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</a:tr>
              <a:tr h="3180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третий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18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</a:tr>
              <a:tr h="2611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Работа в общеобразовательных организациях, имеющих статус «кадетский корпус»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должности педагогических работников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первый – четвертый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20,0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815957"/>
              </p:ext>
            </p:extLst>
          </p:nvPr>
        </p:nvGraphicFramePr>
        <p:xfrm>
          <a:off x="453188" y="384920"/>
          <a:ext cx="9865895" cy="8973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4177"/>
                <a:gridCol w="3312695"/>
                <a:gridCol w="3344779"/>
                <a:gridCol w="1692442"/>
                <a:gridCol w="1031802"/>
              </a:tblGrid>
              <a:tr h="4059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Обучение детей русскому языку в дошкольных группах с нерусским языком обучения, расположенных в сельской местности и поселках городского типа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должности педагогических работников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третий – четвертый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3,0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3358" marR="13358" marT="21976" marB="21976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42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149262" y="0"/>
            <a:ext cx="1042738" cy="6858000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Шестиугольник 6"/>
          <p:cNvSpPr/>
          <p:nvPr/>
        </p:nvSpPr>
        <p:spPr>
          <a:xfrm>
            <a:off x="11409049" y="6043274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Шестиугольник 7"/>
          <p:cNvSpPr/>
          <p:nvPr/>
        </p:nvSpPr>
        <p:spPr>
          <a:xfrm>
            <a:off x="11409049" y="5374180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1975" y="5708861"/>
            <a:ext cx="670618" cy="579170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973513" y="16144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43076" y="310197"/>
            <a:ext cx="71513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5086C2"/>
                </a:solidFill>
                <a:latin typeface="Verdana"/>
              </a:rPr>
              <a:t>Выплаты за наличие государственных наград </a:t>
            </a:r>
            <a:endParaRPr lang="ru-RU" altLang="ru-RU" sz="2000" b="1" noProof="0" dirty="0" smtClean="0">
              <a:solidFill>
                <a:srgbClr val="5086C2"/>
              </a:solidFill>
              <a:latin typeface="Verdana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1373254"/>
              </p:ext>
            </p:extLst>
          </p:nvPr>
        </p:nvGraphicFramePr>
        <p:xfrm>
          <a:off x="1069473" y="1054699"/>
          <a:ext cx="8128000" cy="366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5706"/>
                <a:gridCol w="2652294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Государственные</a:t>
                      </a:r>
                      <a:r>
                        <a:rPr lang="ru-RU" sz="1600" baseline="0" dirty="0" smtClean="0"/>
                        <a:t> награды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Размер</a:t>
                      </a:r>
                      <a:r>
                        <a:rPr lang="ru-RU" sz="1600" baseline="0" dirty="0" smtClean="0"/>
                        <a:t> надбавки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Государственные награды Российской Федерации, Союза Советских Социалистических Республик, союзных республик в составе Союза Советских Социалистических Республик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7 процентов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Государственные награды Республики Татарстан (Татарской Автономной Советской Социалистической Республики)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6 процентов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Отраслевые награды Российской Федерации, Российской Советской Федеративной Социалистической Республики, Республики Татарстан, Союза Советских Социалистических Республик, союзных республик в составе Союза Советских Социалистических Республик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4 процента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Нагрудный знак Республики Татарстан «За заслуги в образовании»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 процента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409074" y="5061772"/>
            <a:ext cx="99701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Надбавка за наличие нагрудного знака Республики Татарстан «За заслуги в образовании» устанавливается на основании приказа министра образования и науки Республики Татарстан (министра образования Республики Татарстан).</a:t>
            </a:r>
          </a:p>
          <a:p>
            <a:r>
              <a:rPr lang="ru-RU" sz="1600" dirty="0"/>
              <a:t>Перечень государственных и ведомственных наград, за наличие которых работникам образования предоставляются соответствующие выплаты, приведен в приложении № 1 к настоящему Положению.</a:t>
            </a:r>
          </a:p>
        </p:txBody>
      </p:sp>
    </p:spTree>
    <p:extLst>
      <p:ext uri="{BB962C8B-B14F-4D97-AF65-F5344CB8AC3E}">
        <p14:creationId xmlns:p14="http://schemas.microsoft.com/office/powerpoint/2010/main" val="139533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149262" y="0"/>
            <a:ext cx="1042738" cy="6858000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Шестиугольник 6"/>
          <p:cNvSpPr/>
          <p:nvPr/>
        </p:nvSpPr>
        <p:spPr>
          <a:xfrm>
            <a:off x="11409049" y="6043274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Шестиугольник 7"/>
          <p:cNvSpPr/>
          <p:nvPr/>
        </p:nvSpPr>
        <p:spPr>
          <a:xfrm>
            <a:off x="11409049" y="5374180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1975" y="5708861"/>
            <a:ext cx="670618" cy="57917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111585" y="342281"/>
            <a:ext cx="73276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5086C2"/>
                </a:solidFill>
                <a:latin typeface="Verdana"/>
              </a:rPr>
              <a:t>Размеры надбавок за стаж работы по профилю</a:t>
            </a:r>
            <a:endParaRPr lang="ru-RU" altLang="ru-RU" sz="2000" b="1" noProof="0" dirty="0" smtClean="0">
              <a:solidFill>
                <a:srgbClr val="5086C2"/>
              </a:solidFill>
              <a:latin typeface="Verdana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3061602"/>
              </p:ext>
            </p:extLst>
          </p:nvPr>
        </p:nvGraphicFramePr>
        <p:xfrm>
          <a:off x="1499936" y="1013473"/>
          <a:ext cx="8502317" cy="53391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51707"/>
                <a:gridCol w="2246100"/>
                <a:gridCol w="2010063"/>
                <a:gridCol w="1294447"/>
              </a:tblGrid>
              <a:tr h="12565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Наименование профессионально-квалификационной группы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Квалификационный уровень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Группа по стажу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Размер надбавки, процентов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371154">
                <a:tc rowSpan="3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Должности учебно-вспомогательного персонала второго уровня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первый – второй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от 4 до 10 лет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3711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от 10 до 15 лет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3711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свыше 15 лет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371154">
                <a:tc rowSpan="4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Должности педагогических работников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первый – четвертый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от 2 до 6 лет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3711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от 6 до 10 лет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3711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от 10 до 15 лет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3711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свыше 15 лет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371154">
                <a:tc rowSpan="4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Должности руководителей структурных подразделений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первый – третий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от 2 до 6 лет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3711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от 6 до 10 лет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3711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от 10 до 15 лет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3711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свыше 15 лет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59088" y="22939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62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149262" y="0"/>
            <a:ext cx="1042738" cy="6858000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Шестиугольник 6"/>
          <p:cNvSpPr/>
          <p:nvPr/>
        </p:nvSpPr>
        <p:spPr>
          <a:xfrm>
            <a:off x="11409049" y="6043274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Шестиугольник 7"/>
          <p:cNvSpPr/>
          <p:nvPr/>
        </p:nvSpPr>
        <p:spPr>
          <a:xfrm>
            <a:off x="11409049" y="5374180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1975" y="5708861"/>
            <a:ext cx="670618" cy="57917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528515" y="552152"/>
            <a:ext cx="81564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5086C2"/>
                </a:solidFill>
                <a:latin typeface="Verdana"/>
              </a:rPr>
              <a:t>Размеры надбавок за квалификационную категорию</a:t>
            </a:r>
            <a:endParaRPr lang="ru-RU" altLang="ru-RU" sz="2000" b="1" noProof="0" dirty="0" smtClean="0">
              <a:solidFill>
                <a:srgbClr val="5086C2"/>
              </a:solidFill>
              <a:latin typeface="Verdana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3241684"/>
              </p:ext>
            </p:extLst>
          </p:nvPr>
        </p:nvGraphicFramePr>
        <p:xfrm>
          <a:off x="1275347" y="1891632"/>
          <a:ext cx="8662737" cy="34144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95878"/>
                <a:gridCol w="3366859"/>
              </a:tblGrid>
              <a:tr h="9691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Квалификационная категория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Размер надбавки, процентов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236650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Профессиональная квалификационная группа «Должности работников культуры, искусства и кинематографии ведущего звена»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4342">
                <a:tc>
                  <a:txBody>
                    <a:bodyPr/>
                    <a:lstStyle/>
                    <a:p>
                      <a:pPr indent="1841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Первая квалификационная категория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</a:t>
                      </a:r>
                      <a:r>
                        <a:rPr lang="ru-RU" sz="2000">
                          <a:effectLst/>
                        </a:rPr>
                        <a:t>,0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04342">
                <a:tc>
                  <a:txBody>
                    <a:bodyPr/>
                    <a:lstStyle/>
                    <a:p>
                      <a:pPr indent="1841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Высшая квалификационная категория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8,0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59088" y="33702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43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149262" y="0"/>
            <a:ext cx="1042738" cy="6858000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Шестиугольник 6"/>
          <p:cNvSpPr/>
          <p:nvPr/>
        </p:nvSpPr>
        <p:spPr>
          <a:xfrm>
            <a:off x="11409049" y="6043274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Шестиугольник 7"/>
          <p:cNvSpPr/>
          <p:nvPr/>
        </p:nvSpPr>
        <p:spPr>
          <a:xfrm>
            <a:off x="11409049" y="5374180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1975" y="5708861"/>
            <a:ext cx="670618" cy="57917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951164" y="286134"/>
            <a:ext cx="73276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5086C2"/>
                </a:solidFill>
                <a:latin typeface="Verdana"/>
              </a:rPr>
              <a:t>Размеры надбавок за стаж работы по профилю</a:t>
            </a:r>
            <a:endParaRPr lang="ru-RU" altLang="ru-RU" sz="2000" b="1" noProof="0" dirty="0" smtClean="0">
              <a:solidFill>
                <a:srgbClr val="5086C2"/>
              </a:solidFill>
              <a:latin typeface="Verdana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997010"/>
              </p:ext>
            </p:extLst>
          </p:nvPr>
        </p:nvGraphicFramePr>
        <p:xfrm>
          <a:off x="1002632" y="1239618"/>
          <a:ext cx="9023684" cy="50933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38425"/>
                <a:gridCol w="2509529"/>
                <a:gridCol w="1875730"/>
              </a:tblGrid>
              <a:tr h="12768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Наименование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профессионально-квалификационной группы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Группа по стажу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Размер надбавки, процентов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77061">
                <a:tc rowSpan="4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Профессионально-квалификационная группа должностей работников культуры, искусства и кинематографии среднего звена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от 3 до 6 лет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</a:t>
                      </a:r>
                      <a:r>
                        <a:rPr lang="ru-RU" sz="1600" dirty="0">
                          <a:effectLst/>
                        </a:rPr>
                        <a:t>,0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770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от 6 до 10 лет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1,5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770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от 10 до 15 лет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2,0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770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свыше 15 лет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2,5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77061">
                <a:tc rowSpan="4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Профессионально-квалификационная группа должностей работников культуры, искусства и кинематографии ведущего звена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от 3 до 6 лет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1,0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770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от 6 до 10 лет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2,5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770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от 10 до 15 лет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3,5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770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свыше 15 лет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4,0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59088" y="26511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18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149262" y="0"/>
            <a:ext cx="1042738" cy="6858000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Шестиугольник 6"/>
          <p:cNvSpPr/>
          <p:nvPr/>
        </p:nvSpPr>
        <p:spPr>
          <a:xfrm>
            <a:off x="11409049" y="6043274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Шестиугольник 7"/>
          <p:cNvSpPr/>
          <p:nvPr/>
        </p:nvSpPr>
        <p:spPr>
          <a:xfrm>
            <a:off x="11409049" y="5374180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1975" y="5708861"/>
            <a:ext cx="670618" cy="57917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903038" y="472985"/>
            <a:ext cx="73276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5086C2"/>
                </a:solidFill>
                <a:latin typeface="Verdana"/>
              </a:rPr>
              <a:t>Размеры надбавок за стаж работы по профилю</a:t>
            </a:r>
            <a:endParaRPr lang="ru-RU" altLang="ru-RU" sz="2000" b="1" noProof="0" dirty="0" smtClean="0">
              <a:solidFill>
                <a:srgbClr val="5086C2"/>
              </a:solidFill>
              <a:latin typeface="Verdana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627591"/>
              </p:ext>
            </p:extLst>
          </p:nvPr>
        </p:nvGraphicFramePr>
        <p:xfrm>
          <a:off x="1387641" y="1188680"/>
          <a:ext cx="8066065" cy="48651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09898"/>
                <a:gridCol w="2579495"/>
                <a:gridCol w="1676672"/>
              </a:tblGrid>
              <a:tr h="8872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Наименование профессионально-квалификационной группы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Группа по стажу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Размер надбавки,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процентов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31489">
                <a:tc rowSpan="4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Медицинский и фармацевтический персонал первого уровня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от 2 до 5 лет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2,5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314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от 5 до 10 лет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4,0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314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от 10 до 15 лет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4,5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314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свыше 15 лет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5,5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31489">
                <a:tc rowSpan="4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Средний медицинский и фармацевтический персонал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от 3 до 5 лет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2,5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314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от 5 до 10 лет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3,5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314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от 10 до 15 лет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4,5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314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свыше 15 лет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5,5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31489">
                <a:tc rowSpan="4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Врачи и провизоры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от 3 до 5 лет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5,0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314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от 5 до 10 лет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7,5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314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от 10 до 15 лет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9,0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314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свыше 15 лет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10,0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59088" y="21463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31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149262" y="0"/>
            <a:ext cx="1042738" cy="6858000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Шестиугольник 6"/>
          <p:cNvSpPr/>
          <p:nvPr/>
        </p:nvSpPr>
        <p:spPr>
          <a:xfrm>
            <a:off x="11409049" y="6043274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Шестиугольник 7"/>
          <p:cNvSpPr/>
          <p:nvPr/>
        </p:nvSpPr>
        <p:spPr>
          <a:xfrm>
            <a:off x="11409049" y="5374180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1975" y="5708861"/>
            <a:ext cx="670618" cy="57917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600143" y="93629"/>
            <a:ext cx="81419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000" b="1" noProof="0" dirty="0" smtClean="0">
                <a:solidFill>
                  <a:srgbClr val="5086C2"/>
                </a:solidFill>
                <a:latin typeface="Verdana"/>
              </a:rPr>
              <a:t>ПРОФЕССИОНАЛЬНЫЕ КВАЛИФИКАЦИОННЫЕ</a:t>
            </a:r>
          </a:p>
          <a:p>
            <a:pPr algn="ctr"/>
            <a:r>
              <a:rPr lang="ru-RU" altLang="ru-RU" sz="2000" b="1" dirty="0" smtClean="0">
                <a:solidFill>
                  <a:srgbClr val="5086C2"/>
                </a:solidFill>
                <a:latin typeface="Verdana"/>
              </a:rPr>
              <a:t>ГРУППЫ ДОЛЖНОСТЕЙ РАБОТНИКОВ ОБРАЗОВАНИЯ </a:t>
            </a:r>
            <a:endParaRPr lang="ru-RU" sz="20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563378" y="719465"/>
            <a:ext cx="400778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solidFill>
                  <a:srgbClr val="1F497D"/>
                </a:solidFill>
                <a:ea typeface="Calibri"/>
              </a:rPr>
              <a:t>(Приказ </a:t>
            </a:r>
            <a:r>
              <a:rPr lang="ru-RU" sz="1100" dirty="0" err="1" smtClean="0">
                <a:solidFill>
                  <a:srgbClr val="1F497D"/>
                </a:solidFill>
                <a:ea typeface="Calibri"/>
              </a:rPr>
              <a:t>Минздравсоцразвития</a:t>
            </a:r>
            <a:r>
              <a:rPr lang="ru-RU" sz="1100" dirty="0" smtClean="0">
                <a:solidFill>
                  <a:srgbClr val="1F497D"/>
                </a:solidFill>
                <a:ea typeface="Calibri"/>
              </a:rPr>
              <a:t> РФ от 05.05.2008 №216н)</a:t>
            </a:r>
            <a:endParaRPr lang="ru-RU" sz="11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5870053"/>
              </p:ext>
            </p:extLst>
          </p:nvPr>
        </p:nvGraphicFramePr>
        <p:xfrm>
          <a:off x="177665" y="1036826"/>
          <a:ext cx="10527107" cy="56003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6674"/>
                <a:gridCol w="2882677"/>
                <a:gridCol w="630118"/>
                <a:gridCol w="2420866"/>
                <a:gridCol w="626165"/>
                <a:gridCol w="1127404"/>
                <a:gridCol w="636104"/>
                <a:gridCol w="824948"/>
                <a:gridCol w="632151"/>
              </a:tblGrid>
              <a:tr h="251097"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Группа 4</a:t>
                      </a:r>
                      <a:endParaRPr lang="ru-RU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Группа 3</a:t>
                      </a:r>
                      <a:endParaRPr lang="ru-RU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Группа</a:t>
                      </a:r>
                      <a:r>
                        <a:rPr lang="ru-RU" sz="1000" baseline="0" dirty="0" smtClean="0"/>
                        <a:t> 2</a:t>
                      </a:r>
                      <a:endParaRPr lang="ru-RU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Группа</a:t>
                      </a:r>
                      <a:r>
                        <a:rPr lang="ru-RU" sz="1000" baseline="0" dirty="0" smtClean="0"/>
                        <a:t> 1</a:t>
                      </a:r>
                      <a:endParaRPr lang="ru-RU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33388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Наименование групп</a:t>
                      </a:r>
                      <a:endParaRPr lang="ru-RU" sz="9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ПКГ должностей руководителей</a:t>
                      </a:r>
                      <a:r>
                        <a:rPr lang="ru-RU" sz="900" baseline="0" dirty="0" smtClean="0"/>
                        <a:t> структурных подразделений</a:t>
                      </a:r>
                      <a:endParaRPr lang="ru-RU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ПКГ</a:t>
                      </a:r>
                      <a:r>
                        <a:rPr lang="ru-RU" sz="900" baseline="0" dirty="0" smtClean="0"/>
                        <a:t> должностей </a:t>
                      </a:r>
                    </a:p>
                    <a:p>
                      <a:pPr algn="ctr"/>
                      <a:r>
                        <a:rPr lang="ru-RU" sz="900" baseline="0" dirty="0" smtClean="0"/>
                        <a:t>педагогических работников</a:t>
                      </a:r>
                      <a:endParaRPr lang="ru-RU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ПКГ должностей работников учебно-вспомогательного персонала 2 уровня</a:t>
                      </a:r>
                      <a:endParaRPr lang="ru-RU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ПКГ должностей работников учебно-вспомогательного персонала 1 уровня</a:t>
                      </a:r>
                      <a:endParaRPr lang="ru-RU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</a:tr>
              <a:tr h="770548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Критерий отнесения </a:t>
                      </a:r>
                    </a:p>
                    <a:p>
                      <a:pPr algn="ctr"/>
                      <a:r>
                        <a:rPr lang="ru-RU" sz="900" dirty="0" smtClean="0"/>
                        <a:t>к группе</a:t>
                      </a:r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Высшее профессиональное образование</a:t>
                      </a:r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Уровень образования по 761н</a:t>
                      </a:r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Высшее профессиональное образование</a:t>
                      </a:r>
                    </a:p>
                    <a:p>
                      <a:pPr algn="ctr"/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Уровень образования по 761н</a:t>
                      </a:r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Начальное или среднее профессиональное образование</a:t>
                      </a:r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Уровень образования по 761н</a:t>
                      </a:r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Не требует наличия</a:t>
                      </a:r>
                      <a:r>
                        <a:rPr lang="ru-RU" sz="900" baseline="0" dirty="0" smtClean="0"/>
                        <a:t> профессионального образования</a:t>
                      </a:r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Уровень образования по 761н</a:t>
                      </a:r>
                      <a:endParaRPr lang="ru-RU" sz="900" dirty="0"/>
                    </a:p>
                  </a:txBody>
                  <a:tcPr/>
                </a:tc>
              </a:tr>
              <a:tr h="486062"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1 </a:t>
                      </a:r>
                      <a:r>
                        <a:rPr lang="ru-RU" sz="900" dirty="0" err="1" smtClean="0"/>
                        <a:t>квалиф</a:t>
                      </a:r>
                      <a:r>
                        <a:rPr lang="ru-RU" sz="900" dirty="0" smtClean="0"/>
                        <a:t>.</a:t>
                      </a:r>
                    </a:p>
                    <a:p>
                      <a:pPr algn="ctr"/>
                      <a:r>
                        <a:rPr lang="ru-RU" sz="900" dirty="0" smtClean="0"/>
                        <a:t>уровень</a:t>
                      </a:r>
                      <a:endParaRPr lang="ru-RU" sz="9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Заведующий (начальник) структурным подразделением</a:t>
                      </a:r>
                      <a:endParaRPr lang="ru-RU" sz="9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ВПО</a:t>
                      </a:r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Инструктор по труду, инструктор по физической</a:t>
                      </a:r>
                      <a:r>
                        <a:rPr lang="ru-RU" sz="900" baseline="0" dirty="0" smtClean="0"/>
                        <a:t> культуре, музыкальный руководитель</a:t>
                      </a:r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СПО, ВПО</a:t>
                      </a:r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Дежурный по режиму</a:t>
                      </a:r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СПО, ВПО</a:t>
                      </a:r>
                    </a:p>
                    <a:p>
                      <a:pPr algn="ctr"/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Вожатый, помощник воспитателя</a:t>
                      </a:r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ОО</a:t>
                      </a:r>
                      <a:endParaRPr lang="ru-RU" sz="900" dirty="0"/>
                    </a:p>
                  </a:txBody>
                  <a:tcPr/>
                </a:tc>
              </a:tr>
              <a:tr h="353500">
                <a:tc vMerge="1">
                  <a:txBody>
                    <a:bodyPr/>
                    <a:lstStyle/>
                    <a:p>
                      <a:pPr algn="ctr"/>
                      <a:endParaRPr lang="ru-RU" sz="105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05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Старший вожатый </a:t>
                      </a:r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ВПО</a:t>
                      </a:r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Младший воспитатель</a:t>
                      </a:r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ОО, СПО</a:t>
                      </a:r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Секретарь </a:t>
                      </a:r>
                      <a:r>
                        <a:rPr lang="ru-RU" sz="900" dirty="0" err="1" smtClean="0"/>
                        <a:t>учеб.части</a:t>
                      </a:r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ОО, СПО</a:t>
                      </a:r>
                      <a:endParaRPr lang="ru-RU" sz="900" dirty="0"/>
                    </a:p>
                  </a:txBody>
                  <a:tcPr/>
                </a:tc>
              </a:tr>
              <a:tr h="26804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2 </a:t>
                      </a:r>
                      <a:r>
                        <a:rPr lang="ru-RU" sz="900" dirty="0" err="1" smtClean="0"/>
                        <a:t>квалиф</a:t>
                      </a:r>
                      <a:r>
                        <a:rPr lang="ru-RU" sz="900" dirty="0" smtClean="0"/>
                        <a:t>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уровень</a:t>
                      </a:r>
                    </a:p>
                    <a:p>
                      <a:pPr algn="ctr"/>
                      <a:endParaRPr lang="ru-RU" sz="9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Заведующий (начальник) обособленным структурным подразделением, реализующими образовательную</a:t>
                      </a:r>
                      <a:r>
                        <a:rPr lang="ru-RU" sz="900" baseline="0" dirty="0" smtClean="0"/>
                        <a:t> программу и </a:t>
                      </a:r>
                      <a:r>
                        <a:rPr lang="ru-RU" sz="900" baseline="0" dirty="0" err="1" smtClean="0"/>
                        <a:t>прогр</a:t>
                      </a:r>
                      <a:r>
                        <a:rPr lang="ru-RU" sz="900" baseline="0" dirty="0" smtClean="0"/>
                        <a:t> ОДОД, начальник (заведующий, директор, руководитель, управляющий): кабинета, лаборатории, отдела, отделения, сектора, учебно-консультационного пункта, учебной (учебно-производственной) мастерской, НПО, СПО, старший мастер НПО, СПО</a:t>
                      </a:r>
                      <a:endParaRPr lang="ru-RU" sz="9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ВПО</a:t>
                      </a:r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Инструктор-методист</a:t>
                      </a:r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ВПО</a:t>
                      </a:r>
                      <a:endParaRPr lang="ru-RU" sz="9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Диспетчер образовательного</a:t>
                      </a:r>
                      <a:r>
                        <a:rPr lang="ru-RU" sz="900" baseline="0" dirty="0" smtClean="0"/>
                        <a:t> учреждения, старший дежурный по режиму</a:t>
                      </a:r>
                      <a:endParaRPr lang="ru-RU" sz="9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СПО, ВПО</a:t>
                      </a:r>
                      <a:endParaRPr lang="ru-RU" sz="9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ru-RU" sz="9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ru-RU" sz="900" dirty="0"/>
                    </a:p>
                  </a:txBody>
                  <a:tcPr/>
                </a:tc>
              </a:tr>
              <a:tr h="880827">
                <a:tc vMerge="1">
                  <a:txBody>
                    <a:bodyPr/>
                    <a:lstStyle/>
                    <a:p>
                      <a:pPr algn="ctr"/>
                      <a:endParaRPr lang="ru-RU" sz="105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05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Инструктор-методист, концертмейстер, педагог дополнительного образования, педагог-организатор, социальный педагог, тренер-преподаватель</a:t>
                      </a:r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СПО, ВПО</a:t>
                      </a:r>
                      <a:endParaRPr lang="ru-RU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05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05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05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050" dirty="0"/>
                    </a:p>
                  </a:txBody>
                  <a:tcPr/>
                </a:tc>
              </a:tr>
              <a:tr h="353500"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3 </a:t>
                      </a:r>
                      <a:r>
                        <a:rPr lang="ru-RU" sz="900" dirty="0" err="1" smtClean="0"/>
                        <a:t>квалиф</a:t>
                      </a:r>
                      <a:r>
                        <a:rPr lang="ru-RU" sz="900" dirty="0" smtClean="0"/>
                        <a:t>. уровень</a:t>
                      </a:r>
                      <a:endParaRPr lang="ru-RU" sz="9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Начальник (заведующий, директор, руководитель, управляющий) обособленного структурного подразделения образовательного учреждения (подразделения) начального и среднего профессионального образования</a:t>
                      </a:r>
                      <a:endParaRPr lang="ru-RU" sz="9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ВПО</a:t>
                      </a:r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Воспитатель, мастер производственного</a:t>
                      </a:r>
                      <a:r>
                        <a:rPr lang="ru-RU" sz="900" baseline="0" dirty="0" smtClean="0"/>
                        <a:t> обучения, педагог-психолог</a:t>
                      </a:r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СПО, ВПО</a:t>
                      </a:r>
                      <a:endParaRPr lang="ru-RU" sz="9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ru-RU" sz="9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ru-RU" sz="9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ru-RU" sz="9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ru-RU" sz="900" dirty="0"/>
                    </a:p>
                  </a:txBody>
                  <a:tcPr/>
                </a:tc>
              </a:tr>
              <a:tr h="486062">
                <a:tc vMerge="1"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Методист, старший</a:t>
                      </a:r>
                      <a:r>
                        <a:rPr lang="ru-RU" sz="900" baseline="0" dirty="0" smtClean="0"/>
                        <a:t> инструктор-методист, старший педагог дополнительного образования, старший тренер-преподаватель</a:t>
                      </a:r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ВПО</a:t>
                      </a:r>
                      <a:endParaRPr lang="ru-RU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/>
                </a:tc>
              </a:tr>
              <a:tr h="48988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4 </a:t>
                      </a:r>
                      <a:r>
                        <a:rPr lang="ru-RU" sz="900" dirty="0" err="1" smtClean="0"/>
                        <a:t>квалиф</a:t>
                      </a:r>
                      <a:r>
                        <a:rPr lang="ru-RU" sz="900" dirty="0" smtClean="0"/>
                        <a:t>. уровень</a:t>
                      </a:r>
                    </a:p>
                    <a:p>
                      <a:pPr algn="ctr"/>
                      <a:endParaRPr lang="ru-RU" sz="9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ru-RU" sz="9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Преподаватель, преподаватель-организатор ОБЖ, руководитель физического воспитания,</a:t>
                      </a:r>
                      <a:r>
                        <a:rPr lang="ru-RU" sz="900" baseline="0" dirty="0" smtClean="0"/>
                        <a:t> учитель</a:t>
                      </a:r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СПО, ВПО</a:t>
                      </a:r>
                      <a:endParaRPr lang="ru-RU" sz="9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ru-RU" sz="9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ru-RU" sz="9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ru-RU" sz="9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ru-RU" sz="900" dirty="0"/>
                    </a:p>
                  </a:txBody>
                  <a:tcPr/>
                </a:tc>
              </a:tr>
              <a:tr h="494009">
                <a:tc vMerge="1"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Старший воспитатель, старший</a:t>
                      </a:r>
                      <a:r>
                        <a:rPr lang="ru-RU" sz="900" baseline="0" dirty="0" smtClean="0"/>
                        <a:t> методист, </a:t>
                      </a:r>
                      <a:r>
                        <a:rPr lang="ru-RU" sz="900" baseline="0" dirty="0" err="1" smtClean="0"/>
                        <a:t>тьютор</a:t>
                      </a:r>
                      <a:r>
                        <a:rPr lang="ru-RU" sz="900" baseline="0" dirty="0" smtClean="0"/>
                        <a:t>, учитель-дефектолог, учитель-логопед (логопед), педагог-библиотекарь</a:t>
                      </a:r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ВПО</a:t>
                      </a:r>
                      <a:endParaRPr lang="ru-RU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332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149262" y="0"/>
            <a:ext cx="1042738" cy="6858000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Шестиугольник 6"/>
          <p:cNvSpPr/>
          <p:nvPr/>
        </p:nvSpPr>
        <p:spPr>
          <a:xfrm>
            <a:off x="11409049" y="6043274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Шестиугольник 7"/>
          <p:cNvSpPr/>
          <p:nvPr/>
        </p:nvSpPr>
        <p:spPr>
          <a:xfrm>
            <a:off x="11409049" y="5374180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1975" y="5708861"/>
            <a:ext cx="670618" cy="57917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536787" y="479727"/>
            <a:ext cx="81564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5086C2"/>
                </a:solidFill>
                <a:latin typeface="Verdana"/>
              </a:rPr>
              <a:t>Размеры надбавок за квалификационную категорию</a:t>
            </a:r>
            <a:endParaRPr lang="ru-RU" altLang="ru-RU" sz="2000" b="1" noProof="0" dirty="0" smtClean="0">
              <a:solidFill>
                <a:srgbClr val="5086C2"/>
              </a:solidFill>
              <a:latin typeface="Verdana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2926614"/>
              </p:ext>
            </p:extLst>
          </p:nvPr>
        </p:nvGraphicFramePr>
        <p:xfrm>
          <a:off x="810125" y="1566052"/>
          <a:ext cx="9264316" cy="40978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32158"/>
                <a:gridCol w="4632158"/>
              </a:tblGrid>
              <a:tr h="480621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Квалификационная категория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Размер надбавки, процентов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18220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Профессионально-квалификационная группа должностей среднего медицинского и фармацевтического персонала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9858">
                <a:tc>
                  <a:txBody>
                    <a:bodyPr/>
                    <a:lstStyle/>
                    <a:p>
                      <a:pPr indent="1841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Вторая квалификационная категория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2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3,0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99858">
                <a:tc>
                  <a:txBody>
                    <a:bodyPr/>
                    <a:lstStyle/>
                    <a:p>
                      <a:pPr indent="1841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Первая квалификационная категория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2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6,0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998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Высшая квалификационная категория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10,0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99858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Профессионально-квалификационная группа должностей врачей и провизоров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98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Вторая квалификационная категория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2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6,0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998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Первая квалификационная категория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2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10,0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998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Высшая квалификационная категория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2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20,0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59088" y="28432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06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149262" y="0"/>
            <a:ext cx="1042738" cy="6858000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Шестиугольник 6"/>
          <p:cNvSpPr/>
          <p:nvPr/>
        </p:nvSpPr>
        <p:spPr>
          <a:xfrm>
            <a:off x="11409049" y="6043274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Шестиугольник 7"/>
          <p:cNvSpPr/>
          <p:nvPr/>
        </p:nvSpPr>
        <p:spPr>
          <a:xfrm>
            <a:off x="11409049" y="5374180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1975" y="5708861"/>
            <a:ext cx="670618" cy="57917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00140" y="923715"/>
            <a:ext cx="97353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5086C2"/>
                </a:solidFill>
                <a:latin typeface="Verdana"/>
              </a:rPr>
              <a:t>Рекомендуемые размеры надбавок за специфику деятельности</a:t>
            </a:r>
            <a:endParaRPr lang="ru-RU" altLang="ru-RU" sz="2000" b="1" noProof="0" dirty="0" smtClean="0">
              <a:solidFill>
                <a:srgbClr val="5086C2"/>
              </a:solidFill>
              <a:latin typeface="Verdana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005604"/>
              </p:ext>
            </p:extLst>
          </p:nvPr>
        </p:nvGraphicFramePr>
        <p:xfrm>
          <a:off x="782660" y="2157397"/>
          <a:ext cx="9570319" cy="27749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6505"/>
                <a:gridCol w="3039979"/>
                <a:gridCol w="2921751"/>
                <a:gridCol w="1892084"/>
              </a:tblGrid>
              <a:tr h="13635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№ п/п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Основание назначения надбавки за специфику деятельности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Наименование профессионально-квалификационной группы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Размер надбавки, процентов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06653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Работа в образовательных организациях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средний медицинский и фармацевтический персонал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17,0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48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врачи и провизоры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10,0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003425" y="30876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25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149262" y="0"/>
            <a:ext cx="1042738" cy="6858000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Шестиугольник 6"/>
          <p:cNvSpPr/>
          <p:nvPr/>
        </p:nvSpPr>
        <p:spPr>
          <a:xfrm>
            <a:off x="11409049" y="6043274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Шестиугольник 7"/>
          <p:cNvSpPr/>
          <p:nvPr/>
        </p:nvSpPr>
        <p:spPr>
          <a:xfrm>
            <a:off x="11409049" y="5374180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1975" y="5708861"/>
            <a:ext cx="670618" cy="57917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321881" y="579549"/>
            <a:ext cx="62488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5086C2"/>
                </a:solidFill>
                <a:latin typeface="Verdana"/>
              </a:rPr>
              <a:t>Размеры надбавок за сложность работы</a:t>
            </a:r>
            <a:endParaRPr lang="ru-RU" altLang="ru-RU" sz="2000" b="1" noProof="0" dirty="0" smtClean="0">
              <a:solidFill>
                <a:srgbClr val="5086C2"/>
              </a:solidFill>
              <a:latin typeface="Verdana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7653953"/>
              </p:ext>
            </p:extLst>
          </p:nvPr>
        </p:nvGraphicFramePr>
        <p:xfrm>
          <a:off x="1235242" y="2141622"/>
          <a:ext cx="8422106" cy="33207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78069"/>
                <a:gridCol w="2342228"/>
                <a:gridCol w="2101809"/>
              </a:tblGrid>
              <a:tr h="11578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Наименование профессиональной квалификационной группы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Квалификационный уровень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Диапазон надбавок, процентов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32578">
                <a:tc rowSpan="4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Средний медицинский и фармацевтический персонал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09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второй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34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1,5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325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09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третий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34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3,0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325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09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четвертый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34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4,5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325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09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пятый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34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10,0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3257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Врачи и провизоры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09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первый – второй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34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  <a:r>
                        <a:rPr lang="ru-RU" sz="1600" dirty="0">
                          <a:effectLst/>
                        </a:rPr>
                        <a:t>,</a:t>
                      </a:r>
                      <a:r>
                        <a:rPr lang="en-US" sz="1600" dirty="0">
                          <a:effectLst/>
                        </a:rPr>
                        <a:t>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59088" y="30289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7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149262" y="0"/>
            <a:ext cx="1042738" cy="6858000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Шестиугольник 6"/>
          <p:cNvSpPr/>
          <p:nvPr/>
        </p:nvSpPr>
        <p:spPr>
          <a:xfrm>
            <a:off x="11409049" y="6043274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Шестиугольник 7"/>
          <p:cNvSpPr/>
          <p:nvPr/>
        </p:nvSpPr>
        <p:spPr>
          <a:xfrm>
            <a:off x="11409049" y="5374180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1975" y="5708861"/>
            <a:ext cx="670618" cy="57917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74646" y="197902"/>
            <a:ext cx="105769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5086C2"/>
                </a:solidFill>
                <a:latin typeface="Verdana"/>
              </a:rPr>
              <a:t>Предельный совокупный размер весовых коэффициентов </a:t>
            </a:r>
            <a:endParaRPr lang="en-US" altLang="ru-RU" sz="2000" b="1" dirty="0" smtClean="0">
              <a:solidFill>
                <a:srgbClr val="5086C2"/>
              </a:solidFill>
              <a:latin typeface="Verdana"/>
            </a:endParaRPr>
          </a:p>
          <a:p>
            <a:pPr algn="ctr"/>
            <a:r>
              <a:rPr lang="ru-RU" altLang="ru-RU" sz="2000" b="1" dirty="0" smtClean="0">
                <a:solidFill>
                  <a:srgbClr val="5086C2"/>
                </a:solidFill>
                <a:latin typeface="Verdana"/>
              </a:rPr>
              <a:t>по </a:t>
            </a:r>
            <a:r>
              <a:rPr lang="ru-RU" altLang="ru-RU" sz="2000" b="1" dirty="0">
                <a:solidFill>
                  <a:srgbClr val="5086C2"/>
                </a:solidFill>
                <a:latin typeface="Verdana"/>
              </a:rPr>
              <a:t>критериям </a:t>
            </a:r>
            <a:r>
              <a:rPr lang="ru-RU" altLang="ru-RU" sz="2000" b="1" dirty="0" smtClean="0">
                <a:solidFill>
                  <a:srgbClr val="5086C2"/>
                </a:solidFill>
                <a:latin typeface="Verdana"/>
              </a:rPr>
              <a:t>эффективности </a:t>
            </a:r>
            <a:r>
              <a:rPr lang="ru-RU" altLang="ru-RU" sz="2000" b="1" dirty="0">
                <a:solidFill>
                  <a:srgbClr val="5086C2"/>
                </a:solidFill>
                <a:latin typeface="Verdana"/>
              </a:rPr>
              <a:t>деятельности </a:t>
            </a:r>
            <a:r>
              <a:rPr lang="ru-RU" altLang="ru-RU" sz="2000" b="1" dirty="0" smtClean="0">
                <a:solidFill>
                  <a:srgbClr val="5086C2"/>
                </a:solidFill>
                <a:latin typeface="Verdana"/>
              </a:rPr>
              <a:t>работников </a:t>
            </a:r>
            <a:r>
              <a:rPr lang="ru-RU" altLang="ru-RU" sz="2000" b="1" dirty="0">
                <a:solidFill>
                  <a:srgbClr val="5086C2"/>
                </a:solidFill>
                <a:latin typeface="Verdana"/>
              </a:rPr>
              <a:t>образования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9987580"/>
              </p:ext>
            </p:extLst>
          </p:nvPr>
        </p:nvGraphicFramePr>
        <p:xfrm>
          <a:off x="592288" y="981075"/>
          <a:ext cx="9451340" cy="4953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2744"/>
                <a:gridCol w="6416842"/>
                <a:gridCol w="2471754"/>
              </a:tblGrid>
              <a:tr h="3343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№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п/п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Наименование должности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Предельный совокупный размер весовых коэффициентов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5551346"/>
              </p:ext>
            </p:extLst>
          </p:nvPr>
        </p:nvGraphicFramePr>
        <p:xfrm>
          <a:off x="592288" y="1415415"/>
          <a:ext cx="9451339" cy="4733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6701"/>
                <a:gridCol w="6474493"/>
                <a:gridCol w="2430145"/>
              </a:tblGrid>
              <a:tr h="85395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1. Профессионально-квалификационная группа учебно-вспомогательного персонала первого уровня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53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1.1.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Вожатый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</a:tr>
              <a:tr h="853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1.2.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Помощник воспитателя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</a:tr>
              <a:tr h="853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1.3.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Секретарь учебной части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</a:tr>
              <a:tr h="85395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2. Профессионально-квалификационная группа учебно-вспомогательного персонала второго уровня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53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2.1.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Дежурный по режиму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</a:tr>
              <a:tr h="853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2.2.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Младший воспитатель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</a:tr>
              <a:tr h="853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2.3.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Диспетчер образовательной организации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</a:tr>
              <a:tr h="853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2.4.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Старший дежурный по режиму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</a:tr>
              <a:tr h="85395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3. Профессионально-квалификационная группа должностей педагогических работников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53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3.1.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Инструктор по труду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</a:tr>
              <a:tr h="853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3.2.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Инструктор по физической культуре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</a:tr>
              <a:tr h="853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3.3.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Музыкальный руководитель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</a:tr>
              <a:tr h="853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3.4.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Старший вожатый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</a:tr>
              <a:tr h="853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3.5.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Инструктор-методист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</a:tr>
              <a:tr h="853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3.6.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Концертмейстер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</a:tr>
              <a:tr h="853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3.7.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Педагог дополнительного образования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</a:tr>
              <a:tr h="853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3.8.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Педагог-организатор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</a:tr>
              <a:tr h="853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3.9.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Социальный педагог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</a:tr>
              <a:tr h="853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3.10.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Тренер-преподаватель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</a:tr>
              <a:tr h="853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3.11.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Воспитатель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</a:tr>
              <a:tr h="853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3.12.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Мастер производственного обучения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95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149262" y="0"/>
            <a:ext cx="1042738" cy="6858000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Шестиугольник 6"/>
          <p:cNvSpPr/>
          <p:nvPr/>
        </p:nvSpPr>
        <p:spPr>
          <a:xfrm>
            <a:off x="11409049" y="6043274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Шестиугольник 7"/>
          <p:cNvSpPr/>
          <p:nvPr/>
        </p:nvSpPr>
        <p:spPr>
          <a:xfrm>
            <a:off x="11409049" y="5374180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1975" y="5708861"/>
            <a:ext cx="670618" cy="579170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3565310"/>
              </p:ext>
            </p:extLst>
          </p:nvPr>
        </p:nvGraphicFramePr>
        <p:xfrm>
          <a:off x="788432" y="189872"/>
          <a:ext cx="9451339" cy="6432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6701"/>
                <a:gridCol w="6474493"/>
                <a:gridCol w="2430145"/>
              </a:tblGrid>
              <a:tr h="853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hlinkClick r:id="rId3"/>
                        </a:rPr>
                        <a:t>3.13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Методист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</a:tr>
              <a:tr h="853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hlinkClick r:id="rId3"/>
                        </a:rPr>
                        <a:t>3.14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Педагог-психолог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</a:tr>
              <a:tr h="853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hlinkClick r:id="rId3"/>
                        </a:rPr>
                        <a:t>3.15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Старший инструктор-методист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</a:tr>
              <a:tr h="853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hlinkClick r:id="rId3"/>
                        </a:rPr>
                        <a:t>3.16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Старший педагог дополнительного образования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</a:tr>
              <a:tr h="853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hlinkClick r:id="rId3"/>
                        </a:rPr>
                        <a:t>3.17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Старший тренер-преподаватель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</a:tr>
              <a:tr h="1385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hlinkClick r:id="rId3"/>
                        </a:rPr>
                        <a:t>3.18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Преподаватель (кроме должностей преподавателей, отнесенных к профессорско-преподавательскому составу)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</a:tr>
              <a:tr h="853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hlinkClick r:id="rId3"/>
                        </a:rPr>
                        <a:t>3.19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Преподаватель-организатор основ безопасности жизнедеятельности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</a:tr>
              <a:tr h="853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hlinkClick r:id="rId3"/>
                        </a:rPr>
                        <a:t>3.20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Руководитель физического воспитания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</a:tr>
              <a:tr h="853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hlinkClick r:id="rId3"/>
                        </a:rPr>
                        <a:t>3.21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Старший воспитатель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</a:tr>
              <a:tr h="853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hlinkClick r:id="rId3"/>
                        </a:rPr>
                        <a:t>3.22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Старший методист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</a:tr>
              <a:tr h="1385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hlinkClick r:id="rId3"/>
                        </a:rPr>
                        <a:t>3.23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</a:rPr>
                        <a:t>Тьютор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 (за исключением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</a:rPr>
                        <a:t>тьютора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, занятого в сфере высшего и дополнительного профессионального образования)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</a:tr>
              <a:tr h="853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hlinkClick r:id="rId3"/>
                        </a:rPr>
                        <a:t>3.24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Учитель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</a:tr>
              <a:tr h="853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hlinkClick r:id="rId3"/>
                        </a:rPr>
                        <a:t>3.25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Учитель-дефектолог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</a:tr>
              <a:tr h="853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hlinkClick r:id="rId3"/>
                        </a:rPr>
                        <a:t>3.26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Учитель-логопед (логопед)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</a:tr>
              <a:tr h="853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hlinkClick r:id="rId3"/>
                        </a:rPr>
                        <a:t>3.27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Педагог-библиотекарь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</a:tr>
              <a:tr h="85395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4. Профессионально-квалификационная группа должностей руководителей структурных подразделений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42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4.1.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Заведующий (начальник) структурным подразделением: кабинетом, лабораторией, отделом, отделением, сектором, учебно-консультационным пунктом, учебной (учебно-производственной) мастерской и другими структурными подразделениями, реализующими общеобразовательную программу и образовательную программу дополнительного образования детей (кроме должностей руководителей структурных подразделений, отнесенных ко второму квалификационному уровню)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65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</a:tr>
              <a:tr h="5104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4.2.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Заведующий (начальник) обособленным структурным подразделением, реализующим образовательную программу и образовательную программу дополнительного образования детей, начальник (заведующий, директор, руководитель, управляющий): кабинета, лаборатории, отдела, отделения, сектора, учебно-консультационного пункта, учебной (учебно-производственной) мастерской, учебного хозяйства и других структурных подразделений образовательной организации (подразделения) начального и среднего профессионального образования (кроме должностей руководителей структурных подразделений, отнесенных к третьему квалификационному уровню)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70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805" marR="9805" marT="16130" marB="1613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937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149262" y="0"/>
            <a:ext cx="1042738" cy="6858000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Шестиугольник 6"/>
          <p:cNvSpPr/>
          <p:nvPr/>
        </p:nvSpPr>
        <p:spPr>
          <a:xfrm>
            <a:off x="11409049" y="6043274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Шестиугольник 7"/>
          <p:cNvSpPr/>
          <p:nvPr/>
        </p:nvSpPr>
        <p:spPr>
          <a:xfrm>
            <a:off x="11409049" y="5374180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1975" y="5708861"/>
            <a:ext cx="670618" cy="57917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140623" y="319355"/>
            <a:ext cx="902843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rgbClr val="5086C2"/>
                </a:solidFill>
                <a:latin typeface="Verdana"/>
              </a:rPr>
              <a:t>Предельный </a:t>
            </a:r>
            <a:r>
              <a:rPr lang="ru-RU" altLang="ru-RU" sz="2000" b="1" dirty="0">
                <a:solidFill>
                  <a:srgbClr val="5086C2"/>
                </a:solidFill>
                <a:latin typeface="Verdana"/>
              </a:rPr>
              <a:t>совокупный размер весовых коэффициентов </a:t>
            </a:r>
            <a:endParaRPr lang="en-US" altLang="ru-RU" sz="2000" b="1" dirty="0" smtClean="0">
              <a:solidFill>
                <a:srgbClr val="5086C2"/>
              </a:solidFill>
              <a:latin typeface="Verdana"/>
            </a:endParaRPr>
          </a:p>
          <a:p>
            <a:pPr algn="ctr"/>
            <a:r>
              <a:rPr lang="ru-RU" altLang="ru-RU" sz="2000" b="1" dirty="0" smtClean="0">
                <a:solidFill>
                  <a:srgbClr val="5086C2"/>
                </a:solidFill>
                <a:latin typeface="Verdana"/>
              </a:rPr>
              <a:t>по </a:t>
            </a:r>
            <a:r>
              <a:rPr lang="ru-RU" altLang="ru-RU" sz="2000" b="1" dirty="0">
                <a:solidFill>
                  <a:srgbClr val="5086C2"/>
                </a:solidFill>
                <a:latin typeface="Verdana"/>
              </a:rPr>
              <a:t>критериям эффективности </a:t>
            </a:r>
            <a:endParaRPr lang="en-US" altLang="ru-RU" sz="2000" b="1" dirty="0" smtClean="0">
              <a:solidFill>
                <a:srgbClr val="5086C2"/>
              </a:solidFill>
              <a:latin typeface="Verdana"/>
            </a:endParaRPr>
          </a:p>
          <a:p>
            <a:pPr algn="ctr"/>
            <a:r>
              <a:rPr lang="ru-RU" altLang="ru-RU" sz="2000" b="1" dirty="0">
                <a:solidFill>
                  <a:srgbClr val="5086C2"/>
                </a:solidFill>
                <a:latin typeface="Verdana"/>
              </a:rPr>
              <a:t>д</a:t>
            </a:r>
            <a:r>
              <a:rPr lang="ru-RU" altLang="ru-RU" sz="2000" b="1" dirty="0" smtClean="0">
                <a:solidFill>
                  <a:srgbClr val="5086C2"/>
                </a:solidFill>
                <a:latin typeface="Verdana"/>
              </a:rPr>
              <a:t>еятельности</a:t>
            </a:r>
            <a:r>
              <a:rPr lang="en-US" altLang="ru-RU" sz="2000" b="1" dirty="0" smtClean="0">
                <a:solidFill>
                  <a:srgbClr val="5086C2"/>
                </a:solidFill>
                <a:latin typeface="Verdana"/>
              </a:rPr>
              <a:t> </a:t>
            </a:r>
            <a:r>
              <a:rPr lang="ru-RU" altLang="ru-RU" sz="2000" b="1" dirty="0" smtClean="0">
                <a:solidFill>
                  <a:srgbClr val="5086C2"/>
                </a:solidFill>
                <a:latin typeface="Verdana"/>
              </a:rPr>
              <a:t>работников </a:t>
            </a:r>
            <a:r>
              <a:rPr lang="ru-RU" altLang="ru-RU" sz="2000" b="1" dirty="0">
                <a:solidFill>
                  <a:srgbClr val="5086C2"/>
                </a:solidFill>
                <a:latin typeface="Verdana"/>
              </a:rPr>
              <a:t>культуры</a:t>
            </a:r>
          </a:p>
          <a:p>
            <a:pPr algn="ctr"/>
            <a:endParaRPr lang="ru-RU" altLang="ru-RU" sz="2000" b="1" noProof="0" dirty="0" smtClean="0">
              <a:solidFill>
                <a:srgbClr val="5086C2"/>
              </a:solidFill>
              <a:latin typeface="Verdana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7820742"/>
              </p:ext>
            </p:extLst>
          </p:nvPr>
        </p:nvGraphicFramePr>
        <p:xfrm>
          <a:off x="748426" y="1642794"/>
          <a:ext cx="9491345" cy="41621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8655"/>
                <a:gridCol w="6328410"/>
                <a:gridCol w="2494280"/>
              </a:tblGrid>
              <a:tr h="6070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№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п/п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Наименование должности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Предельный совокупный размер весовых коэффициентов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solidFill>
                      <a:srgbClr val="5B9BD5"/>
                    </a:solidFill>
                  </a:tcPr>
                </a:tc>
              </a:tr>
              <a:tr h="407670">
                <a:tc gridSpan="3">
                  <a:txBody>
                    <a:bodyPr/>
                    <a:lstStyle/>
                    <a:p>
                      <a:pPr marL="342900" indent="-34290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AutoNum type="arabicPeriod"/>
                      </a:pPr>
                      <a:r>
                        <a:rPr lang="ru-RU" sz="1400" b="1" dirty="0" smtClean="0">
                          <a:effectLst/>
                        </a:rPr>
                        <a:t>Профессионально-квалификационная </a:t>
                      </a:r>
                      <a:r>
                        <a:rPr lang="ru-RU" sz="1400" b="1" dirty="0">
                          <a:effectLst/>
                        </a:rPr>
                        <a:t>группа должностей работников культуры, </a:t>
                      </a:r>
                      <a:endParaRPr lang="ru-RU" sz="1400" b="1" dirty="0" smtClean="0">
                        <a:effectLst/>
                      </a:endParaRPr>
                    </a:p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 smtClean="0">
                          <a:effectLst/>
                        </a:rPr>
                        <a:t>искусства </a:t>
                      </a:r>
                      <a:r>
                        <a:rPr lang="ru-RU" sz="1400" b="1" dirty="0">
                          <a:effectLst/>
                        </a:rPr>
                        <a:t>и кинематографии среднего звена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92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1.1.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Аккомпаниатор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</a:tr>
              <a:tr h="1987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1.2.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Культорганизатор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</a:tr>
              <a:tr h="189230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2. Профессионально-квалификационная группа должностей работников культуры ведущего звена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87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2.1.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Библиотекарь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</a:tr>
              <a:tr h="1987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2.2.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Звукооператор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</a:tr>
              <a:tr h="189230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3. Профессиональная квалификационная группа должностей руководящего состава учреждений культуры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82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3.1.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Заведующий отделом (сектором) музея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</a:tr>
              <a:tr h="1987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3.2.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Заведующий отделом (сектором) библиотеки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350963" y="18700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23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149262" y="0"/>
            <a:ext cx="1042738" cy="6858000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Шестиугольник 6"/>
          <p:cNvSpPr/>
          <p:nvPr/>
        </p:nvSpPr>
        <p:spPr>
          <a:xfrm>
            <a:off x="11409049" y="6043274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Шестиугольник 7"/>
          <p:cNvSpPr/>
          <p:nvPr/>
        </p:nvSpPr>
        <p:spPr>
          <a:xfrm>
            <a:off x="11409049" y="5374180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1975" y="5708861"/>
            <a:ext cx="670618" cy="57917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63453" y="471826"/>
            <a:ext cx="1063945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rgbClr val="5086C2"/>
                </a:solidFill>
                <a:latin typeface="Verdana"/>
              </a:rPr>
              <a:t>Предельный </a:t>
            </a:r>
            <a:r>
              <a:rPr lang="ru-RU" altLang="ru-RU" sz="2000" b="1" dirty="0">
                <a:solidFill>
                  <a:srgbClr val="5086C2"/>
                </a:solidFill>
                <a:latin typeface="Verdana"/>
              </a:rPr>
              <a:t>совокупный размер весовых коэффициентов </a:t>
            </a:r>
            <a:endParaRPr lang="ru-RU" altLang="ru-RU" sz="2000" b="1" dirty="0" smtClean="0">
              <a:solidFill>
                <a:srgbClr val="5086C2"/>
              </a:solidFill>
              <a:latin typeface="Verdana"/>
            </a:endParaRPr>
          </a:p>
          <a:p>
            <a:pPr algn="ctr"/>
            <a:r>
              <a:rPr lang="ru-RU" altLang="ru-RU" sz="2000" b="1" dirty="0" smtClean="0">
                <a:solidFill>
                  <a:srgbClr val="5086C2"/>
                </a:solidFill>
                <a:latin typeface="Verdana"/>
              </a:rPr>
              <a:t>по </a:t>
            </a:r>
            <a:r>
              <a:rPr lang="ru-RU" altLang="ru-RU" sz="2000" b="1" dirty="0">
                <a:solidFill>
                  <a:srgbClr val="5086C2"/>
                </a:solidFill>
                <a:latin typeface="Verdana"/>
              </a:rPr>
              <a:t>критериям эффективности деятельности </a:t>
            </a:r>
            <a:r>
              <a:rPr lang="ru-RU" altLang="ru-RU" sz="2000" b="1" dirty="0" smtClean="0">
                <a:solidFill>
                  <a:srgbClr val="5086C2"/>
                </a:solidFill>
                <a:latin typeface="Verdana"/>
              </a:rPr>
              <a:t>медицинских </a:t>
            </a:r>
            <a:r>
              <a:rPr lang="ru-RU" altLang="ru-RU" sz="2000" b="1" dirty="0">
                <a:solidFill>
                  <a:srgbClr val="5086C2"/>
                </a:solidFill>
                <a:latin typeface="Verdana"/>
              </a:rPr>
              <a:t>работников</a:t>
            </a:r>
          </a:p>
          <a:p>
            <a:pPr algn="ctr"/>
            <a:endParaRPr lang="ru-RU" altLang="ru-RU" sz="2000" b="1" noProof="0" dirty="0" smtClean="0">
              <a:solidFill>
                <a:srgbClr val="5086C2"/>
              </a:solidFill>
              <a:latin typeface="Verdana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3651605"/>
              </p:ext>
            </p:extLst>
          </p:nvPr>
        </p:nvGraphicFramePr>
        <p:xfrm>
          <a:off x="848327" y="1293218"/>
          <a:ext cx="9452610" cy="4803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7395"/>
                <a:gridCol w="6273800"/>
                <a:gridCol w="2431415"/>
              </a:tblGrid>
              <a:tr h="4013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№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п/п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Наименование должности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Предельный совокупный размер весовых коэффициентов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225597"/>
              </p:ext>
            </p:extLst>
          </p:nvPr>
        </p:nvGraphicFramePr>
        <p:xfrm>
          <a:off x="848327" y="1773596"/>
          <a:ext cx="9452610" cy="48491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7395"/>
                <a:gridCol w="6273800"/>
                <a:gridCol w="2431415"/>
              </a:tblGrid>
              <a:tr h="228077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1. Профессионально-квалификационная группа должностей медицинского и фармацевтического персонала первого уровня</a:t>
                      </a:r>
                      <a:endParaRPr lang="ru-RU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5" marR="22375" marT="36810" marB="3681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33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1.1.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5" marR="22375" marT="36810" marB="3681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Младшая медицинская сестра по уходу за больными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5" marR="22375" marT="36810" marB="3681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5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5" marR="22375" marT="36810" marB="36810"/>
                </a:tc>
              </a:tr>
              <a:tr h="203357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2. Профессионально-квалификационная группа должностей среднего медицинского и фармацевтического персонала</a:t>
                      </a:r>
                      <a:endParaRPr lang="ru-RU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5" marR="22375" marT="36810" marB="3681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3357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Первый квалификационный уровень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5" marR="22375" marT="36810" marB="3681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33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2.1.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5" marR="22375" marT="36810" marB="3681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Инструктор по лечебной физкультуре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5" marR="22375" marT="36810" marB="3681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35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5" marR="22375" marT="36810" marB="36810"/>
                </a:tc>
              </a:tr>
              <a:tr h="203357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Второй квалификационный уровень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5" marR="22375" marT="36810" marB="3681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33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2.2.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5" marR="22375" marT="36810" marB="3681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Медицинская сестра диетическая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5" marR="22375" marT="36810" marB="3681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37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5" marR="22375" marT="36810" marB="36810"/>
                </a:tc>
              </a:tr>
              <a:tr h="203357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Третий квалификационный уровень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5" marR="22375" marT="36810" marB="3681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33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2.3.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5" marR="22375" marT="36810" marB="3681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Медицинская сестра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5" marR="22375" marT="36810" marB="3681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5" marR="22375" marT="36810" marB="36810"/>
                </a:tc>
              </a:tr>
              <a:tr h="2033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2.4.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5" marR="22375" marT="36810" marB="3681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Медицинская сестра по физиотерапии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5" marR="22375" marT="36810" marB="3681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5" marR="22375" marT="36810" marB="36810"/>
                </a:tc>
              </a:tr>
              <a:tr h="3330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2.5.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5" marR="22375" marT="36810" marB="3681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Медицинская сестра по массажу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5" marR="22375" marT="36810" marB="3681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5" marR="22375" marT="36810" marB="36810"/>
                </a:tc>
              </a:tr>
              <a:tr h="203357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Четвертый квалификационный уровень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5" marR="22375" marT="36810" marB="3681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33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2.6.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5" marR="22375" marT="36810" marB="3681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Фельдшер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5" marR="22375" marT="36810" marB="3681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45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5" marR="22375" marT="36810" marB="36810"/>
                </a:tc>
              </a:tr>
              <a:tr h="203357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Пятый квалификационный уровень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5" marR="22375" marT="36810" marB="3681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33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2.7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5" marR="22375" marT="36810" marB="3681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Старшая медицинская сестра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5" marR="22375" marT="36810" marB="3681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50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5" marR="22375" marT="36810" marB="36810"/>
                </a:tc>
              </a:tr>
              <a:tr h="2033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2.8.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5" marR="22375" marT="36810" marB="3681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Заведующий здравпунктом – фельдшер (медицинская сестра)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5" marR="22375" marT="36810" marB="3681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50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5" marR="22375" marT="36810" marB="36810"/>
                </a:tc>
              </a:tr>
              <a:tr h="203357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3. Профессионально-квалификационная группа должностей врачей и провизоров</a:t>
                      </a:r>
                      <a:endParaRPr lang="ru-RU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5" marR="22375" marT="36810" marB="3681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3357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Второй квалификационный уровень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5" marR="22375" marT="36810" marB="3681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30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3.1.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5" marR="22375" marT="36810" marB="3681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Врачи-специалисты (кроме врачей-специалистов, отнесенных к третьему и четвертому квалификационным уровням)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5" marR="22375" marT="36810" marB="3681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60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5" marR="22375" marT="36810" marB="36810"/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409950" y="17653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630039" rIns="91440" bIns="45070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0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149262" y="0"/>
            <a:ext cx="1042738" cy="6858000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Шестиугольник 6"/>
          <p:cNvSpPr/>
          <p:nvPr/>
        </p:nvSpPr>
        <p:spPr>
          <a:xfrm>
            <a:off x="11409049" y="6043274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Шестиугольник 7"/>
          <p:cNvSpPr/>
          <p:nvPr/>
        </p:nvSpPr>
        <p:spPr>
          <a:xfrm>
            <a:off x="11409049" y="5374180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1975" y="5708861"/>
            <a:ext cx="670618" cy="57917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176595" y="282473"/>
            <a:ext cx="69493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000" b="1" noProof="0" dirty="0" smtClean="0">
                <a:solidFill>
                  <a:srgbClr val="5086C2"/>
                </a:solidFill>
                <a:latin typeface="Verdana"/>
              </a:rPr>
              <a:t>ВЫПЛАТЫ КОМПЕНСАЦИОННОГО ХАРАКТЕРА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148232"/>
              </p:ext>
            </p:extLst>
          </p:nvPr>
        </p:nvGraphicFramePr>
        <p:xfrm>
          <a:off x="944217" y="898121"/>
          <a:ext cx="8935279" cy="5389910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2598708"/>
                <a:gridCol w="3239483"/>
                <a:gridCol w="3097088"/>
              </a:tblGrid>
              <a:tr h="1077982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kern="1200" dirty="0" smtClean="0">
                          <a:effectLst/>
                        </a:rPr>
                        <a:t>Наименование</a:t>
                      </a:r>
                      <a:r>
                        <a:rPr lang="ru-RU" sz="1800" b="1" u="none" strike="noStrike" kern="1200" baseline="0" dirty="0" smtClean="0">
                          <a:effectLst/>
                        </a:rPr>
                        <a:t> выплат</a:t>
                      </a:r>
                      <a:r>
                        <a:rPr lang="ru-RU" sz="1800" b="1" u="none" strike="noStrike" dirty="0" smtClean="0">
                          <a:effectLst/>
                        </a:rPr>
                        <a:t> </a:t>
                      </a:r>
                      <a:endParaRPr lang="ru-RU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5086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 smtClean="0">
                          <a:effectLst/>
                        </a:rPr>
                        <a:t>Действующая система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5086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 smtClean="0">
                          <a:effectLst/>
                        </a:rPr>
                        <a:t>Предлагаемая система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5086C2"/>
                    </a:solidFill>
                  </a:tcPr>
                </a:tc>
              </a:tr>
              <a:tr h="1077982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effectLst/>
                        </a:rPr>
                        <a:t>Сельские 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25% от ставки 1 разряда (5554 руб.)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 smtClean="0">
                          <a:effectLst/>
                        </a:rPr>
                        <a:t>Постоянная </a:t>
                      </a:r>
                      <a:r>
                        <a:rPr lang="ru-RU" sz="2000" u="none" strike="noStrike" dirty="0">
                          <a:effectLst/>
                        </a:rPr>
                        <a:t>величина 1388 рублей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77982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effectLst/>
                        </a:rPr>
                        <a:t>Вредность работы 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 smtClean="0">
                          <a:effectLst/>
                        </a:rPr>
                        <a:t>4,0%-12,0</a:t>
                      </a:r>
                      <a:r>
                        <a:rPr lang="ru-RU" sz="2000" u="none" strike="noStrike" dirty="0">
                          <a:effectLst/>
                        </a:rPr>
                        <a:t>%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 smtClean="0">
                          <a:effectLst/>
                        </a:rPr>
                        <a:t>4,0</a:t>
                      </a:r>
                      <a:r>
                        <a:rPr lang="ru-RU" sz="2000" u="none" strike="noStrike" dirty="0">
                          <a:effectLst/>
                        </a:rPr>
                        <a:t>%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77982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effectLst/>
                        </a:rPr>
                        <a:t>Ночные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По Трудовому Кодексу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По Трудовому Кодексу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77982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effectLst/>
                        </a:rPr>
                        <a:t>Работа в праздничные дни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По Трудовому Кодексу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По Трудовому Кодексу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61360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149262" y="0"/>
            <a:ext cx="1042738" cy="6858000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Шестиугольник 6"/>
          <p:cNvSpPr/>
          <p:nvPr/>
        </p:nvSpPr>
        <p:spPr>
          <a:xfrm>
            <a:off x="11409049" y="6043274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Шестиугольник 7"/>
          <p:cNvSpPr/>
          <p:nvPr/>
        </p:nvSpPr>
        <p:spPr>
          <a:xfrm>
            <a:off x="11409049" y="5374180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1975" y="5708861"/>
            <a:ext cx="670618" cy="57917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079716" y="86815"/>
            <a:ext cx="91662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rgbClr val="5086C2"/>
                </a:solidFill>
                <a:latin typeface="Verdana"/>
              </a:rPr>
              <a:t>Размеры </a:t>
            </a:r>
            <a:r>
              <a:rPr lang="ru-RU" altLang="ru-RU" sz="2000" b="1" dirty="0">
                <a:solidFill>
                  <a:srgbClr val="5086C2"/>
                </a:solidFill>
                <a:latin typeface="Verdana"/>
              </a:rPr>
              <a:t>выплаты за работу с </a:t>
            </a:r>
            <a:r>
              <a:rPr lang="ru-RU" altLang="ru-RU" sz="2000" b="1" dirty="0" smtClean="0">
                <a:solidFill>
                  <a:srgbClr val="5086C2"/>
                </a:solidFill>
                <a:latin typeface="Verdana"/>
              </a:rPr>
              <a:t>категориями воспитанников </a:t>
            </a:r>
          </a:p>
          <a:p>
            <a:pPr algn="ctr"/>
            <a:r>
              <a:rPr lang="ru-RU" altLang="ru-RU" sz="2000" b="1" dirty="0" smtClean="0">
                <a:solidFill>
                  <a:srgbClr val="5086C2"/>
                </a:solidFill>
                <a:latin typeface="Verdana"/>
              </a:rPr>
              <a:t>(</a:t>
            </a:r>
            <a:r>
              <a:rPr lang="ru-RU" altLang="ru-RU" sz="2000" b="1" dirty="0">
                <a:solidFill>
                  <a:srgbClr val="5086C2"/>
                </a:solidFill>
                <a:latin typeface="Verdana"/>
              </a:rPr>
              <a:t>обучающихся) </a:t>
            </a:r>
            <a:r>
              <a:rPr lang="ru-RU" altLang="ru-RU" sz="2000" b="1" dirty="0" smtClean="0">
                <a:solidFill>
                  <a:srgbClr val="5086C2"/>
                </a:solidFill>
                <a:latin typeface="Verdana"/>
              </a:rPr>
              <a:t>с </a:t>
            </a:r>
            <a:r>
              <a:rPr lang="ru-RU" altLang="ru-RU" sz="2000" b="1" dirty="0">
                <a:solidFill>
                  <a:srgbClr val="5086C2"/>
                </a:solidFill>
                <a:latin typeface="Verdana"/>
              </a:rPr>
              <a:t>ограниченными возможностями </a:t>
            </a:r>
            <a:r>
              <a:rPr lang="ru-RU" altLang="ru-RU" sz="2000" b="1" dirty="0" smtClean="0">
                <a:solidFill>
                  <a:srgbClr val="5086C2"/>
                </a:solidFill>
                <a:latin typeface="Verdana"/>
              </a:rPr>
              <a:t>здоровья</a:t>
            </a:r>
            <a:endParaRPr lang="ru-RU" altLang="ru-RU" sz="2000" b="1" dirty="0">
              <a:solidFill>
                <a:srgbClr val="5086C2"/>
              </a:solidFill>
              <a:latin typeface="Verdana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6384977"/>
              </p:ext>
            </p:extLst>
          </p:nvPr>
        </p:nvGraphicFramePr>
        <p:xfrm>
          <a:off x="250337" y="830546"/>
          <a:ext cx="10407993" cy="5540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6623"/>
                <a:gridCol w="3433010"/>
                <a:gridCol w="3545304"/>
                <a:gridCol w="1740569"/>
                <a:gridCol w="1232487"/>
              </a:tblGrid>
              <a:tr h="18830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№ п/п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802" marR="51802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Основание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назначения выплаты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802" marR="51802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Должности, </a:t>
                      </a:r>
                      <a:r>
                        <a:rPr lang="ru-RU" sz="1200" dirty="0" smtClean="0">
                          <a:effectLst/>
                        </a:rPr>
                        <a:t>которым </a:t>
                      </a:r>
                      <a:r>
                        <a:rPr lang="ru-RU" sz="1200" dirty="0">
                          <a:effectLst/>
                        </a:rPr>
                        <a:t>назначаются выплаты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802" marR="518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Размер выплаты, процентов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802" marR="51802" marT="0" marB="0"/>
                </a:tc>
              </a:tr>
              <a:tr h="3366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наименование профессионально-квалификационной группы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802" marR="51802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квалификационный уровень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802" marR="51802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0062642"/>
              </p:ext>
            </p:extLst>
          </p:nvPr>
        </p:nvGraphicFramePr>
        <p:xfrm>
          <a:off x="250335" y="1401369"/>
          <a:ext cx="10407995" cy="5151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6623"/>
                <a:gridCol w="3433010"/>
                <a:gridCol w="3545307"/>
                <a:gridCol w="1745756"/>
                <a:gridCol w="1227299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</a:tr>
              <a:tr h="135461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 rowSpan="4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Работа в общеобразовательных организациях (отделениях, классах, группах) для обучающихся (воспитанников) с ограниченными возможностями здоровья (в том числе с задержкой психического развития)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должности учебно-вспомогательного персонала первого уровня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первый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5,5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</a:tr>
              <a:tr h="1354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должности учебно-вспомогательного персонала второго уровня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первый – второй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5,5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</a:tr>
              <a:tr h="1354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должности педагогических работников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первый – четвертый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5,5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</a:tr>
              <a:tr h="1354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должности руководителей структурных подразделений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первый – второй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5,5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</a:tr>
              <a:tr h="135461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 rowSpan="4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Работа в санаторных образовательных организациях (классах, группах) для детей, нуждающихся в длительном лечении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должности учебно-вспомогательного персонала первого уровня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первый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7,</a:t>
                      </a:r>
                      <a:r>
                        <a:rPr lang="en-US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</a:tr>
              <a:tr h="1354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должности учебно-вспомогательного персонала второго уровня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первый – второй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7,</a:t>
                      </a:r>
                      <a:r>
                        <a:rPr lang="en-US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</a:tr>
              <a:tr h="1354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должности педагогических работников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первый – четвертый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7,</a:t>
                      </a:r>
                      <a:r>
                        <a:rPr lang="en-US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</a:tr>
              <a:tr h="1354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должности руководителей структурных подразделений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первый – второй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7,</a:t>
                      </a:r>
                      <a:r>
                        <a:rPr lang="en-US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</a:tr>
              <a:tr h="135461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 rowSpan="4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Работа в специальных учебно-воспитательных организациях для обучающихся с </a:t>
                      </a:r>
                      <a:r>
                        <a:rPr lang="ru-RU" sz="1200" dirty="0" err="1">
                          <a:effectLst/>
                        </a:rPr>
                        <a:t>девиантным</a:t>
                      </a:r>
                      <a:r>
                        <a:rPr lang="ru-RU" sz="1200" dirty="0">
                          <a:effectLst/>
                        </a:rPr>
                        <a:t> поведением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должности учебно-вспомогательного персонала первого уровня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первый – второй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55,0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</a:tr>
              <a:tr h="1354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должности учебно-вспомогательного персонала второго уровня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первый – второй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55,0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</a:tr>
              <a:tr h="1354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должности педагогических работников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первый – четвертый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55,0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</a:tr>
              <a:tr h="1354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должности руководителей структурных подразделений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первый – второй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55,0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</a:tr>
              <a:tr h="135461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 rowSpan="4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Работа в специальных (коррекционных) отделениях, классах, группах для обучающихся (воспитанников) с ограниченными возможностями здоровья (в том числе с задержкой психического развития) в общеобразовательных организациях, имеющих интернат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должности учебно-вспомогательного персонала первого уровня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первый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7,0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</a:tr>
              <a:tr h="1354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должности учебно-вспомогательного персонала второго уровня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первый – второй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7,0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</a:tr>
              <a:tr h="1354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должности педагогических работников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первый – четвертый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7,0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</a:tr>
              <a:tr h="2122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должности руководителей структурных подразделений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первый – второй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7,0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688013" y="11668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91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149262" y="0"/>
            <a:ext cx="1042738" cy="6858000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Шестиугольник 6"/>
          <p:cNvSpPr/>
          <p:nvPr/>
        </p:nvSpPr>
        <p:spPr>
          <a:xfrm>
            <a:off x="11409049" y="6043274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Шестиугольник 7"/>
          <p:cNvSpPr/>
          <p:nvPr/>
        </p:nvSpPr>
        <p:spPr>
          <a:xfrm>
            <a:off x="11409049" y="5374180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1975" y="5708861"/>
            <a:ext cx="670618" cy="579170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688013" y="11668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0531687"/>
              </p:ext>
            </p:extLst>
          </p:nvPr>
        </p:nvGraphicFramePr>
        <p:xfrm>
          <a:off x="257251" y="502151"/>
          <a:ext cx="10407995" cy="5669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6623"/>
                <a:gridCol w="3433010"/>
                <a:gridCol w="3545307"/>
                <a:gridCol w="1745756"/>
                <a:gridCol w="1227299"/>
              </a:tblGrid>
              <a:tr h="135461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 rowSpan="4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Работа в общеобразовательных организациях для детей-сирот и детей, оставшихся без попечения родителей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должности учебно-вспомогательного персонала первого уровня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первый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12,0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</a:tr>
              <a:tr h="1354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должности учебно-вспомогательного персонала второго уровня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первый – второй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12,0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</a:tr>
              <a:tr h="1354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должности педагогических работников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первый – четвертый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23,5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</a:tr>
              <a:tr h="1354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должности руководителей структурных подразделений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первый – второй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12,0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</a:tr>
              <a:tr h="135461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 rowSpan="3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Работа в общеобразовательных организациях при организациях, исполняющих уголовные наказания в виде лишения свободы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должности учебно-вспомогательного персонала второго уровня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первый – второй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55,0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</a:tr>
              <a:tr h="1354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должности педагогических работников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первый – четвертый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55,0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</a:tr>
              <a:tr h="1354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должности руководителей структурных подразделений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первый – второй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55,0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</a:tr>
              <a:tr h="13546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Работа в общеобразовательных организациях при организациях, исполняющих уголовные наказания в виде лишения свободы, с обучающимися, больными активной формой туберкулеза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должности педагогических работников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первый – четвертый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60,0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</a:tr>
              <a:tr h="2918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должности руководителей структурных подразделений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первый – второй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60,0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</a:tr>
              <a:tr h="2709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Индивидуальное обучение на дому на основании медицинского заключения детей, имеющих ограниченные возможности здоровья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должности педагогических работников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четвертый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7,0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</a:tr>
              <a:tr h="135461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 rowSpan="3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Работа в дошкольных группах, реализующих адаптированные образовательные программы для воспитанников с ограниченными возможностями здоровья по слуху, по зрению, имеющих нарушения опорно-двигательно-</a:t>
                      </a:r>
                      <a:r>
                        <a:rPr lang="ru-RU" sz="1200" dirty="0" err="1">
                          <a:effectLst/>
                        </a:rPr>
                        <a:t>го</a:t>
                      </a:r>
                      <a:r>
                        <a:rPr lang="ru-RU" sz="1200" dirty="0">
                          <a:effectLst/>
                        </a:rPr>
                        <a:t> аппарата, нарушение интеллекта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должности учебно-вспомогательного персонала первого уровня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первый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5,5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</a:tr>
              <a:tr h="1354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должности учебно-вспомогательного персонала второго уровня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первый – второй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5,5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</a:tr>
              <a:tr h="2918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должности педагогических работников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первый – четвертый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5,5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</a:tr>
              <a:tr h="4063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Работа в дошкольных группах, реализующих адаптированные образовательные программы для воспитанников с тяжелыми нарушениями речи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должности педагогических работников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третий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4,0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</a:tr>
              <a:tr h="4063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Осуществление индивидуального и группового обучения детей, находящихся на длительном лечении в стационарном лечебном учреждении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должности педагогических работников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четвертый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4,0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634" marR="863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618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149262" y="0"/>
            <a:ext cx="1042738" cy="6858000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Шестиугольник 6"/>
          <p:cNvSpPr/>
          <p:nvPr/>
        </p:nvSpPr>
        <p:spPr>
          <a:xfrm>
            <a:off x="11409049" y="6043274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Шестиугольник 7"/>
          <p:cNvSpPr/>
          <p:nvPr/>
        </p:nvSpPr>
        <p:spPr>
          <a:xfrm>
            <a:off x="11409049" y="5374180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1975" y="5708861"/>
            <a:ext cx="670618" cy="57917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108301" y="204416"/>
            <a:ext cx="56076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000" b="1" noProof="0" dirty="0" smtClean="0">
                <a:solidFill>
                  <a:srgbClr val="5086C2"/>
                </a:solidFill>
                <a:latin typeface="Verdana"/>
              </a:rPr>
              <a:t>ДОЛЖНОСТНЫЕ ОКЛАДЫ (СТАВКИ)</a:t>
            </a:r>
            <a:r>
              <a:rPr lang="ru-RU" altLang="ru-RU" sz="2000" b="1" dirty="0" smtClean="0">
                <a:solidFill>
                  <a:srgbClr val="5086C2"/>
                </a:solidFill>
                <a:latin typeface="Verdana"/>
              </a:rPr>
              <a:t> </a:t>
            </a:r>
            <a:endParaRPr lang="ru-RU" sz="2000" b="1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2911057"/>
              </p:ext>
            </p:extLst>
          </p:nvPr>
        </p:nvGraphicFramePr>
        <p:xfrm>
          <a:off x="448614" y="839351"/>
          <a:ext cx="10209718" cy="5322407"/>
        </p:xfrm>
        <a:graphic>
          <a:graphicData uri="http://schemas.openxmlformats.org/drawingml/2006/table">
            <a:tbl>
              <a:tblPr/>
              <a:tblGrid>
                <a:gridCol w="1242922"/>
                <a:gridCol w="532681"/>
                <a:gridCol w="1864383"/>
                <a:gridCol w="1154142"/>
                <a:gridCol w="1154142"/>
                <a:gridCol w="1154142"/>
                <a:gridCol w="1038858"/>
                <a:gridCol w="1003086"/>
                <a:gridCol w="1065362"/>
              </a:tblGrid>
              <a:tr h="458965">
                <a:tc rowSpan="2" gridSpan="2">
                  <a:txBody>
                    <a:bodyPr/>
                    <a:lstStyle/>
                    <a:p>
                      <a:pPr algn="ctr" rtl="0" fontAlgn="t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П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рофессиональные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квалификационные группы</a:t>
                      </a: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Отдельные категории должностей</a:t>
                      </a: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t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Действующая система оплаты труда,</a:t>
                      </a:r>
                      <a:b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</a:b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Базовый оклад, рублей</a:t>
                      </a:r>
                    </a:p>
                  </a:txBody>
                  <a:tcPr marL="3159" marR="3159" marT="315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t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Предлагаемая (окладная) система оплаты труда,</a:t>
                      </a:r>
                      <a:b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</a:b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Базовый оклад,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рублей*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159" marR="3159" marT="315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2286">
                <a:tc gridSpan="2" vMerge="1">
                  <a:txBody>
                    <a:bodyPr/>
                    <a:lstStyle/>
                    <a:p>
                      <a:pPr algn="ctr" rtl="0" fontAlgn="t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159" marR="3159" marT="315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rtl="0" fontAlgn="t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159" marR="3159" marT="315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 (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среднее образование)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159" marR="3159" marT="315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(среднее проф. образование)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159" marR="3159" marT="315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3,4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(высшее проф.</a:t>
                      </a:r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образование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159" marR="3159" marT="315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 (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среднее образование)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159" marR="3159" marT="315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(среднее проф. образование)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159" marR="3159" marT="315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3,4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(высшее проф.</a:t>
                      </a:r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образование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159" marR="3159" marT="315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</a:tr>
              <a:tr h="593975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Учебно-вспомогательный персонал первого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уровня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пкг</a:t>
                      </a:r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1-1</a:t>
                      </a: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Вожатый </a:t>
                      </a:r>
                      <a:b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</a:b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Помощник воспитателя</a:t>
                      </a:r>
                      <a:b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</a:b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Секретарь учебной части</a:t>
                      </a: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5 554</a:t>
                      </a: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6 831</a:t>
                      </a: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8 331</a:t>
                      </a: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9 489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9 868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06976"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Учебно-вспомогательный персонал второго уровня </a:t>
                      </a: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пкг</a:t>
                      </a:r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2-1</a:t>
                      </a: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Дежурный по режиму </a:t>
                      </a:r>
                      <a:b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</a:b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Младший воспитатель</a:t>
                      </a: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5 554</a:t>
                      </a: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6 831</a:t>
                      </a: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8 331</a:t>
                      </a: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9 550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10 015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10 015</a:t>
                      </a: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450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пкг</a:t>
                      </a:r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2-2</a:t>
                      </a: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Диспетчер</a:t>
                      </a:r>
                    </a:p>
                    <a:p>
                      <a:pPr algn="ctr" rtl="0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Старший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дежурный по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режиму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5 554</a:t>
                      </a: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6 831</a:t>
                      </a: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8 331</a:t>
                      </a: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9 700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10 273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10 273</a:t>
                      </a: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60796">
                <a:tc rowSpan="4"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Педагогические работники</a:t>
                      </a: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пкг</a:t>
                      </a:r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3-1</a:t>
                      </a: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Инструктор по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физической культуре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</a:b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Муз. руководитель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5 554</a:t>
                      </a: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</a:t>
                      </a:r>
                      <a:r>
                        <a:rPr lang="ru-RU" sz="105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965 – 11 443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 </a:t>
                      </a:r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713 – 13 954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11 680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14 200</a:t>
                      </a: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069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пкг</a:t>
                      </a:r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3-2</a:t>
                      </a: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Инструктор-методист</a:t>
                      </a:r>
                      <a:b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</a:b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Социальный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педагог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5 554</a:t>
                      </a: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7 965</a:t>
                      </a:r>
                      <a:r>
                        <a:rPr lang="ru-RU" sz="105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– 11 443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9 713 – 13 954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11 687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14 220</a:t>
                      </a: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069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пкг</a:t>
                      </a:r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3-3</a:t>
                      </a: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Воспитатель</a:t>
                      </a:r>
                      <a:b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</a:b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Педагог-психолог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5 554</a:t>
                      </a: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 </a:t>
                      </a:r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965 – </a:t>
                      </a:r>
                      <a:r>
                        <a:rPr lang="ru-RU" sz="105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11 443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9 713 – 13 954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11 693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14 232</a:t>
                      </a: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589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пкг</a:t>
                      </a:r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3-4</a:t>
                      </a: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Преподаватель </a:t>
                      </a:r>
                      <a:b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</a:b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Старший воспитатель</a:t>
                      </a:r>
                      <a:b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</a:b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Учитель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5 554</a:t>
                      </a: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7 030 – 11 443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8 173 </a:t>
                      </a:r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– 13 954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11 695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14 236</a:t>
                      </a: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58965">
                <a:tc rowSpan="3"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Руководители структурных подразделений учреждений</a:t>
                      </a: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пкг</a:t>
                      </a:r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4-1</a:t>
                      </a: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Заведующий (начальник) структурным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подразделением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5 554</a:t>
                      </a: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6 831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8 331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11 800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14 301</a:t>
                      </a: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109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пкг</a:t>
                      </a:r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4-2</a:t>
                      </a: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Заведующий (начальник) обособленным структурным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подразделением</a:t>
                      </a: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5 554</a:t>
                      </a: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6 831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8 331 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11 850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14 364</a:t>
                      </a: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460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пкг</a:t>
                      </a:r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4-3</a:t>
                      </a: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Заведующий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, директор,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руководитель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5 554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6 831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8 331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11 900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14400</a:t>
                      </a:r>
                    </a:p>
                  </a:txBody>
                  <a:tcPr marL="3159" marR="3159" marT="31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448614" y="6231299"/>
            <a:ext cx="1048478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solidFill>
                  <a:srgbClr val="1F497D"/>
                </a:solidFill>
                <a:ea typeface="Calibri"/>
              </a:rPr>
              <a:t>*По должностям отрасли «Образование» с ПКГ 3-1 до ПКГ 4-3 приказом  </a:t>
            </a:r>
            <a:r>
              <a:rPr lang="ru-RU" sz="1100" dirty="0" err="1" smtClean="0">
                <a:solidFill>
                  <a:srgbClr val="1F497D"/>
                </a:solidFill>
                <a:ea typeface="Calibri"/>
              </a:rPr>
              <a:t>Минздравсоцразвития</a:t>
            </a:r>
            <a:r>
              <a:rPr lang="ru-RU" sz="1100" dirty="0" smtClean="0">
                <a:solidFill>
                  <a:srgbClr val="1F497D"/>
                </a:solidFill>
                <a:ea typeface="Calibri"/>
              </a:rPr>
              <a:t> РФ от 26 августа 2010 г. N 761н предусмотрено обязательное наличие среднего проф. образования или высшего проф. образования, по ПКГ 1-1 предусмотрено наличие только среднего образования и среднего проф. образования. 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252937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149262" y="0"/>
            <a:ext cx="1042738" cy="6858000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Шестиугольник 6"/>
          <p:cNvSpPr/>
          <p:nvPr/>
        </p:nvSpPr>
        <p:spPr>
          <a:xfrm>
            <a:off x="11409049" y="6043274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Шестиугольник 7"/>
          <p:cNvSpPr/>
          <p:nvPr/>
        </p:nvSpPr>
        <p:spPr>
          <a:xfrm>
            <a:off x="11409049" y="5374180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1975" y="5708861"/>
            <a:ext cx="670618" cy="57917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461249" y="2736502"/>
            <a:ext cx="453201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5086C2"/>
                </a:solidFill>
                <a:latin typeface="Verdana"/>
              </a:rPr>
              <a:t>ДОШКОЛЬНЫЕ </a:t>
            </a:r>
          </a:p>
          <a:p>
            <a:pPr algn="ctr"/>
            <a:r>
              <a:rPr lang="ru-RU" altLang="ru-RU" sz="2800" b="1" dirty="0" smtClean="0">
                <a:solidFill>
                  <a:srgbClr val="5086C2"/>
                </a:solidFill>
                <a:latin typeface="Verdana"/>
              </a:rPr>
              <a:t>ОБРАЗОВАТЕЛЬНЫЕ </a:t>
            </a:r>
          </a:p>
          <a:p>
            <a:pPr algn="ctr"/>
            <a:r>
              <a:rPr lang="ru-RU" altLang="ru-RU" sz="2800" b="1" dirty="0" smtClean="0">
                <a:solidFill>
                  <a:srgbClr val="5086C2"/>
                </a:solidFill>
                <a:latin typeface="Verdana"/>
              </a:rPr>
              <a:t>ОРГАНИЗАЦИИ</a:t>
            </a:r>
            <a:endParaRPr lang="ru-RU" altLang="ru-RU" sz="2800" b="1" dirty="0">
              <a:solidFill>
                <a:srgbClr val="5086C2"/>
              </a:solidFill>
              <a:latin typeface="Verdana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688013" y="11668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7019975"/>
              </p:ext>
            </p:extLst>
          </p:nvPr>
        </p:nvGraphicFramePr>
        <p:xfrm>
          <a:off x="332031" y="2178440"/>
          <a:ext cx="2817060" cy="2510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4" name="CorelDRAW" r:id="rId4" imgW="4559363" imgH="4061785" progId="CorelDraw.Graphic.16">
                  <p:embed/>
                </p:oleObj>
              </mc:Choice>
              <mc:Fallback>
                <p:oleObj name="CorelDRAW" r:id="rId4" imgW="4559363" imgH="4061785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2031" y="2178440"/>
                        <a:ext cx="2817060" cy="2510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1797102"/>
              </p:ext>
            </p:extLst>
          </p:nvPr>
        </p:nvGraphicFramePr>
        <p:xfrm>
          <a:off x="2600203" y="3491123"/>
          <a:ext cx="2687637" cy="2394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5" name="CorelDRAW" r:id="rId6" imgW="4559363" imgH="4061785" progId="CorelDraw.Graphic.16">
                  <p:embed/>
                </p:oleObj>
              </mc:Choice>
              <mc:Fallback>
                <p:oleObj name="CorelDRAW" r:id="rId6" imgW="4559363" imgH="4061785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600203" y="3491123"/>
                        <a:ext cx="2687637" cy="23947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1791386"/>
              </p:ext>
            </p:extLst>
          </p:nvPr>
        </p:nvGraphicFramePr>
        <p:xfrm>
          <a:off x="2600203" y="981075"/>
          <a:ext cx="2661183" cy="23711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6" name="CorelDRAW" r:id="rId8" imgW="4559363" imgH="4061785" progId="CorelDraw.Graphic.16">
                  <p:embed/>
                </p:oleObj>
              </mc:Choice>
              <mc:Fallback>
                <p:oleObj name="CorelDRAW" r:id="rId8" imgW="4559363" imgH="4061785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600203" y="981075"/>
                        <a:ext cx="2661183" cy="23711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1400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149262" y="0"/>
            <a:ext cx="1042738" cy="6858000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Шестиугольник 6"/>
          <p:cNvSpPr/>
          <p:nvPr/>
        </p:nvSpPr>
        <p:spPr>
          <a:xfrm>
            <a:off x="11409049" y="6043274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Шестиугольник 7"/>
          <p:cNvSpPr/>
          <p:nvPr/>
        </p:nvSpPr>
        <p:spPr>
          <a:xfrm>
            <a:off x="11409049" y="5374180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1975" y="5708861"/>
            <a:ext cx="670618" cy="57917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903163" y="583434"/>
            <a:ext cx="75697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rgbClr val="5086C2"/>
                </a:solidFill>
                <a:latin typeface="Verdana"/>
              </a:rPr>
              <a:t>Выплаты </a:t>
            </a:r>
            <a:r>
              <a:rPr lang="ru-RU" altLang="ru-RU" sz="2000" b="1" dirty="0">
                <a:solidFill>
                  <a:srgbClr val="5086C2"/>
                </a:solidFill>
                <a:latin typeface="Verdana"/>
              </a:rPr>
              <a:t>за сложность и напряженность работы </a:t>
            </a:r>
            <a:endParaRPr lang="ru-RU" altLang="ru-RU" sz="2000" b="1" dirty="0" smtClean="0">
              <a:solidFill>
                <a:srgbClr val="5086C2"/>
              </a:solidFill>
              <a:latin typeface="Verdana"/>
            </a:endParaRPr>
          </a:p>
          <a:p>
            <a:pPr algn="ctr"/>
            <a:r>
              <a:rPr lang="ru-RU" altLang="ru-RU" sz="2000" b="1" dirty="0" smtClean="0">
                <a:solidFill>
                  <a:srgbClr val="5086C2"/>
                </a:solidFill>
                <a:latin typeface="Verdana"/>
              </a:rPr>
              <a:t>работникам </a:t>
            </a:r>
            <a:r>
              <a:rPr lang="ru-RU" altLang="ru-RU" sz="2000" b="1" dirty="0">
                <a:solidFill>
                  <a:srgbClr val="5086C2"/>
                </a:solidFill>
                <a:latin typeface="Verdana"/>
              </a:rPr>
              <a:t>образования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688013" y="11668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551238" y="18256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757201" y="2512261"/>
            <a:ext cx="94080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/>
              <a:t>28% - за </a:t>
            </a:r>
            <a:r>
              <a:rPr lang="ru-RU" altLang="ru-RU" b="1" dirty="0"/>
              <a:t>сложность и напряженность работы </a:t>
            </a:r>
            <a:endParaRPr lang="ru-RU" altLang="ru-RU" b="1" dirty="0" smtClean="0"/>
          </a:p>
          <a:p>
            <a:endParaRPr lang="ru-RU" altLang="ru-RU" b="1" dirty="0"/>
          </a:p>
          <a:p>
            <a:r>
              <a:rPr lang="ru-RU" dirty="0" smtClean="0"/>
              <a:t>Предоставляются </a:t>
            </a:r>
            <a:r>
              <a:rPr lang="ru-RU" dirty="0"/>
              <a:t>работникам профессиональных квалификационных групп должностей педагогических работников и руководителей структурных подразделений в дошкольных образовательных организациях за работу с определенными категориями воспитанников (обучающихся)</a:t>
            </a:r>
            <a:endParaRPr lang="ru-RU" altLang="ru-RU" b="1" dirty="0"/>
          </a:p>
        </p:txBody>
      </p:sp>
    </p:spTree>
    <p:extLst>
      <p:ext uri="{BB962C8B-B14F-4D97-AF65-F5344CB8AC3E}">
        <p14:creationId xmlns:p14="http://schemas.microsoft.com/office/powerpoint/2010/main" val="108169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149262" y="0"/>
            <a:ext cx="1042738" cy="6858000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Шестиугольник 6"/>
          <p:cNvSpPr/>
          <p:nvPr/>
        </p:nvSpPr>
        <p:spPr>
          <a:xfrm>
            <a:off x="11409049" y="6043274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Шестиугольник 7"/>
          <p:cNvSpPr/>
          <p:nvPr/>
        </p:nvSpPr>
        <p:spPr>
          <a:xfrm>
            <a:off x="11409049" y="5374180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1975" y="5708861"/>
            <a:ext cx="670618" cy="57917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600772" y="257315"/>
            <a:ext cx="82445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rgbClr val="5086C2"/>
                </a:solidFill>
                <a:latin typeface="Verdana"/>
              </a:rPr>
              <a:t>Размеры </a:t>
            </a:r>
            <a:r>
              <a:rPr lang="ru-RU" altLang="ru-RU" sz="2000" b="1" dirty="0">
                <a:solidFill>
                  <a:srgbClr val="5086C2"/>
                </a:solidFill>
                <a:latin typeface="Verdana"/>
              </a:rPr>
              <a:t>надбавок </a:t>
            </a:r>
            <a:r>
              <a:rPr lang="ru-RU" altLang="ru-RU" sz="2000" b="1" dirty="0" smtClean="0">
                <a:solidFill>
                  <a:srgbClr val="5086C2"/>
                </a:solidFill>
                <a:latin typeface="Verdana"/>
              </a:rPr>
              <a:t>за </a:t>
            </a:r>
            <a:r>
              <a:rPr lang="ru-RU" altLang="ru-RU" sz="2000" b="1" dirty="0">
                <a:solidFill>
                  <a:srgbClr val="5086C2"/>
                </a:solidFill>
                <a:latin typeface="Verdana"/>
              </a:rPr>
              <a:t>квалификационную категорию </a:t>
            </a:r>
            <a:endParaRPr lang="ru-RU" altLang="ru-RU" sz="2000" b="1" dirty="0" smtClean="0">
              <a:solidFill>
                <a:srgbClr val="5086C2"/>
              </a:solidFill>
              <a:latin typeface="Verdana"/>
            </a:endParaRPr>
          </a:p>
          <a:p>
            <a:pPr algn="ctr"/>
            <a:r>
              <a:rPr lang="ru-RU" altLang="ru-RU" sz="2000" b="1" dirty="0" smtClean="0">
                <a:solidFill>
                  <a:srgbClr val="5086C2"/>
                </a:solidFill>
                <a:latin typeface="Verdana"/>
              </a:rPr>
              <a:t>работникам </a:t>
            </a:r>
            <a:r>
              <a:rPr lang="ru-RU" altLang="ru-RU" sz="2000" b="1" dirty="0">
                <a:solidFill>
                  <a:srgbClr val="5086C2"/>
                </a:solidFill>
                <a:latin typeface="Verdana"/>
              </a:rPr>
              <a:t>образования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688013" y="11668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6028530"/>
              </p:ext>
            </p:extLst>
          </p:nvPr>
        </p:nvGraphicFramePr>
        <p:xfrm>
          <a:off x="1379620" y="1275354"/>
          <a:ext cx="9039728" cy="51071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09197"/>
                <a:gridCol w="3509197"/>
                <a:gridCol w="2021334"/>
              </a:tblGrid>
              <a:tr h="4393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Квалификационный уровень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6196" marR="26196" marT="43097" marB="43097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Квалификационная категория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6196" marR="26196" marT="43097" marB="43097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Размер надбавки, процентов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6196" marR="26196" marT="43097" marB="43097">
                    <a:solidFill>
                      <a:srgbClr val="5B9BD5"/>
                    </a:solidFill>
                  </a:tcPr>
                </a:tc>
              </a:tr>
              <a:tr h="268200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Профессионально-квалификационная группа должностей педагогических работников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6196" marR="26196" marT="43097" marB="43097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820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Первый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96" marR="26196" marT="43097" marB="43097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</a:rPr>
                        <a:t>первая квалификационная категория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96" marR="26196" marT="43097" marB="4309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</a:rPr>
                        <a:t>25,0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96" marR="26196" marT="43097" marB="43097"/>
                </a:tc>
              </a:tr>
              <a:tr h="268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>
                          <a:effectLst/>
                        </a:rPr>
                        <a:t>высшая квалификационная категория</a:t>
                      </a:r>
                      <a:endParaRPr lang="ru-RU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96" marR="26196" marT="43097" marB="4309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>
                          <a:effectLst/>
                        </a:rPr>
                        <a:t>30,0</a:t>
                      </a:r>
                      <a:endParaRPr lang="ru-RU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96" marR="26196" marT="43097" marB="43097"/>
                </a:tc>
              </a:tr>
              <a:tr h="26820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</a:rPr>
                        <a:t>Второй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96" marR="26196" marT="43097" marB="43097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</a:rPr>
                        <a:t>первая квалификационная категория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96" marR="26196" marT="43097" marB="4309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r>
                        <a:rPr lang="en-US" sz="1200">
                          <a:effectLst/>
                        </a:rPr>
                        <a:t>6</a:t>
                      </a:r>
                      <a:r>
                        <a:rPr lang="ru-RU" sz="1200">
                          <a:effectLst/>
                        </a:rPr>
                        <a:t>,0</a:t>
                      </a:r>
                      <a:endParaRPr lang="ru-RU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96" marR="26196" marT="43097" marB="43097"/>
                </a:tc>
              </a:tr>
              <a:tr h="268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>
                          <a:effectLst/>
                        </a:rPr>
                        <a:t>высшая квалификационная категория</a:t>
                      </a:r>
                      <a:endParaRPr lang="ru-RU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96" marR="26196" marT="43097" marB="4309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r>
                        <a:rPr lang="en-US" sz="1200">
                          <a:effectLst/>
                        </a:rPr>
                        <a:t>1</a:t>
                      </a:r>
                      <a:r>
                        <a:rPr lang="ru-RU" sz="1200">
                          <a:effectLst/>
                        </a:rPr>
                        <a:t>,0</a:t>
                      </a:r>
                      <a:endParaRPr lang="ru-RU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96" marR="26196" marT="43097" marB="43097"/>
                </a:tc>
              </a:tr>
              <a:tr h="26820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</a:rPr>
                        <a:t>Третий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96" marR="26196" marT="43097" marB="43097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</a:rPr>
                        <a:t>первая квалификационная категория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96" marR="26196" marT="43097" marB="4309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r>
                        <a:rPr lang="en-US" sz="1200">
                          <a:effectLst/>
                        </a:rPr>
                        <a:t>7</a:t>
                      </a:r>
                      <a:r>
                        <a:rPr lang="ru-RU" sz="1200">
                          <a:effectLst/>
                        </a:rPr>
                        <a:t>,0</a:t>
                      </a:r>
                      <a:endParaRPr lang="ru-RU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96" marR="26196" marT="43097" marB="43097"/>
                </a:tc>
              </a:tr>
              <a:tr h="268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</a:rPr>
                        <a:t>высшая квалификационная категория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96" marR="26196" marT="43097" marB="4309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r>
                        <a:rPr lang="en-US" sz="1200">
                          <a:effectLst/>
                        </a:rPr>
                        <a:t>2</a:t>
                      </a:r>
                      <a:r>
                        <a:rPr lang="ru-RU" sz="1200">
                          <a:effectLst/>
                        </a:rPr>
                        <a:t>,0</a:t>
                      </a:r>
                      <a:endParaRPr lang="ru-RU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96" marR="26196" marT="43097" marB="43097"/>
                </a:tc>
              </a:tr>
              <a:tr h="26820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</a:rPr>
                        <a:t>Четвертый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96" marR="26196" marT="43097" marB="43097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</a:rPr>
                        <a:t>первая квалификационная категория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96" marR="26196" marT="43097" marB="4309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>
                          <a:effectLst/>
                        </a:rPr>
                        <a:t>28,0</a:t>
                      </a:r>
                      <a:endParaRPr lang="ru-RU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96" marR="26196" marT="43097" marB="43097"/>
                </a:tc>
              </a:tr>
              <a:tr h="268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</a:rPr>
                        <a:t>высшая квалификационная категория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96" marR="26196" marT="43097" marB="4309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>
                          <a:effectLst/>
                        </a:rPr>
                        <a:t>33,0</a:t>
                      </a:r>
                      <a:endParaRPr lang="ru-RU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96" marR="26196" marT="43097" marB="43097"/>
                </a:tc>
              </a:tr>
              <a:tr h="439305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Профессионально-квалификационная группа должностей руководителей структурных подразделений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6196" marR="26196" marT="43097" marB="43097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820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>
                          <a:effectLst/>
                        </a:rPr>
                        <a:t>Первый</a:t>
                      </a:r>
                      <a:endParaRPr lang="ru-RU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96" marR="26196" marT="43097" marB="43097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</a:rPr>
                        <a:t>первая квалификационная категория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96" marR="26196" marT="43097" marB="4309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>
                          <a:effectLst/>
                        </a:rPr>
                        <a:t>28,0</a:t>
                      </a:r>
                      <a:endParaRPr lang="ru-RU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96" marR="26196" marT="43097" marB="43097"/>
                </a:tc>
              </a:tr>
              <a:tr h="268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</a:rPr>
                        <a:t>высшая квалификационная категория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96" marR="26196" marT="43097" marB="4309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>
                          <a:effectLst/>
                        </a:rPr>
                        <a:t>34,0</a:t>
                      </a:r>
                      <a:endParaRPr lang="ru-RU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96" marR="26196" marT="43097" marB="43097"/>
                </a:tc>
              </a:tr>
              <a:tr h="26820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>
                          <a:effectLst/>
                        </a:rPr>
                        <a:t>Второй</a:t>
                      </a:r>
                      <a:endParaRPr lang="ru-RU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96" marR="26196" marT="43097" marB="43097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</a:rPr>
                        <a:t>первая квалификационная категория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96" marR="26196" marT="43097" marB="4309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>
                          <a:effectLst/>
                        </a:rPr>
                        <a:t>28,0</a:t>
                      </a:r>
                      <a:endParaRPr lang="ru-RU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96" marR="26196" marT="43097" marB="43097"/>
                </a:tc>
              </a:tr>
              <a:tr h="268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</a:rPr>
                        <a:t>высшая квалификационная категория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96" marR="26196" marT="43097" marB="4309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</a:rPr>
                        <a:t>34,0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96" marR="26196" marT="43097" marB="43097"/>
                </a:tc>
              </a:tr>
              <a:tr h="26820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>
                          <a:effectLst/>
                        </a:rPr>
                        <a:t>Третий</a:t>
                      </a:r>
                      <a:endParaRPr lang="ru-RU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96" marR="26196" marT="43097" marB="43097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>
                          <a:effectLst/>
                        </a:rPr>
                        <a:t>первая квалификационная категория</a:t>
                      </a:r>
                      <a:endParaRPr lang="ru-RU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96" marR="26196" marT="43097" marB="4309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</a:rPr>
                        <a:t>28,0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96" marR="26196" marT="43097" marB="43097"/>
                </a:tc>
              </a:tr>
              <a:tr h="268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>
                          <a:effectLst/>
                        </a:rPr>
                        <a:t>высшая квалификационная категория</a:t>
                      </a:r>
                      <a:endParaRPr lang="ru-RU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96" marR="26196" marT="43097" marB="4309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</a:rPr>
                        <a:t>34,0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96" marR="26196" marT="43097" marB="43097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551238" y="18256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90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149262" y="0"/>
            <a:ext cx="1042738" cy="6858000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Шестиугольник 6"/>
          <p:cNvSpPr/>
          <p:nvPr/>
        </p:nvSpPr>
        <p:spPr>
          <a:xfrm>
            <a:off x="11409049" y="6043274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Шестиугольник 7"/>
          <p:cNvSpPr/>
          <p:nvPr/>
        </p:nvSpPr>
        <p:spPr>
          <a:xfrm>
            <a:off x="11409049" y="5374180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1975" y="5708861"/>
            <a:ext cx="670618" cy="57917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851868" y="347170"/>
            <a:ext cx="98338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rgbClr val="5086C2"/>
                </a:solidFill>
                <a:latin typeface="Verdana"/>
              </a:rPr>
              <a:t>Размеры </a:t>
            </a:r>
            <a:r>
              <a:rPr lang="ru-RU" altLang="ru-RU" sz="2000" b="1" dirty="0">
                <a:solidFill>
                  <a:srgbClr val="5086C2"/>
                </a:solidFill>
                <a:latin typeface="Verdana"/>
              </a:rPr>
              <a:t>надбавок за специфику </a:t>
            </a:r>
            <a:endParaRPr lang="ru-RU" altLang="ru-RU" sz="2000" b="1" dirty="0" smtClean="0">
              <a:solidFill>
                <a:srgbClr val="5086C2"/>
              </a:solidFill>
              <a:latin typeface="Verdana"/>
            </a:endParaRPr>
          </a:p>
          <a:p>
            <a:pPr algn="ctr"/>
            <a:r>
              <a:rPr lang="ru-RU" altLang="ru-RU" sz="2000" b="1" dirty="0" smtClean="0">
                <a:solidFill>
                  <a:srgbClr val="5086C2"/>
                </a:solidFill>
                <a:latin typeface="Verdana"/>
              </a:rPr>
              <a:t>образовательной программы</a:t>
            </a:r>
            <a:endParaRPr lang="ru-RU" altLang="ru-RU" sz="2000" b="1" dirty="0">
              <a:solidFill>
                <a:srgbClr val="5086C2"/>
              </a:solidFill>
              <a:latin typeface="Verdana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2446234"/>
              </p:ext>
            </p:extLst>
          </p:nvPr>
        </p:nvGraphicFramePr>
        <p:xfrm>
          <a:off x="1195135" y="1351915"/>
          <a:ext cx="9026959" cy="1280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7096"/>
                <a:gridCol w="3986463"/>
                <a:gridCol w="2005263"/>
                <a:gridCol w="1636295"/>
                <a:gridCol w="981842"/>
              </a:tblGrid>
              <a:tr h="18270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№ п/п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8229" marR="48229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Основание назначения надбавки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за специфику образовательной программы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8229" marR="48229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Должности, которым назначаются надбавки за специфику образовательной программы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8229" marR="4822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Размер надбавки, процентов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8229" marR="48229" marT="0" marB="0"/>
                </a:tc>
              </a:tr>
              <a:tr h="5881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наименование профессионально-квалификационной группы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8229" marR="482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квалификационный уровень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8229" marR="48229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4041326"/>
              </p:ext>
            </p:extLst>
          </p:nvPr>
        </p:nvGraphicFramePr>
        <p:xfrm>
          <a:off x="1195134" y="2613192"/>
          <a:ext cx="9026960" cy="29566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0108"/>
                <a:gridCol w="3975514"/>
                <a:gridCol w="2005180"/>
                <a:gridCol w="1652337"/>
                <a:gridCol w="973821"/>
              </a:tblGrid>
              <a:tr h="8106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Обучение детей русскому языку в дошкольных образовательных организациях с нерусским языком обучения, расположенных в сельской местности и поселках городского типа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должности педагогических работников</a:t>
                      </a:r>
                      <a:endParaRPr lang="ru-RU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третий – четвертый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Обучение детей родному (татарскому, чувашскому, марийскому и др.) языку в дошкольных образовательных организациях с русским языком обучения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должности педагогических работников</a:t>
                      </a:r>
                      <a:endParaRPr lang="ru-RU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третий – четвертый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1505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Применение иностранного языка в практической работе в дошкольных образовательных организациях с приоритетным осуществлением одного или нескольких направлений развития воспитанников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должности педагогических работников</a:t>
                      </a:r>
                      <a:endParaRPr lang="ru-RU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третий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293813" y="26320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61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149262" y="0"/>
            <a:ext cx="1042738" cy="6858000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Шестиугольник 6"/>
          <p:cNvSpPr/>
          <p:nvPr/>
        </p:nvSpPr>
        <p:spPr>
          <a:xfrm>
            <a:off x="11409049" y="6043274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Шестиугольник 7"/>
          <p:cNvSpPr/>
          <p:nvPr/>
        </p:nvSpPr>
        <p:spPr>
          <a:xfrm>
            <a:off x="11409049" y="5374180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1975" y="5708861"/>
            <a:ext cx="670618" cy="57917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556085" y="550899"/>
            <a:ext cx="86963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5086C2"/>
                </a:solidFill>
                <a:latin typeface="Verdana"/>
              </a:rPr>
              <a:t>Размеры надбавок за стаж работы по </a:t>
            </a:r>
            <a:r>
              <a:rPr lang="ru-RU" altLang="ru-RU" sz="2000" b="1" dirty="0" smtClean="0">
                <a:solidFill>
                  <a:srgbClr val="5086C2"/>
                </a:solidFill>
                <a:latin typeface="Verdana"/>
              </a:rPr>
              <a:t>профилю</a:t>
            </a:r>
            <a:endParaRPr lang="ru-RU" altLang="ru-RU" sz="2000" b="1" dirty="0">
              <a:solidFill>
                <a:srgbClr val="5086C2"/>
              </a:solidFill>
              <a:latin typeface="Verdana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688013" y="11668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460006"/>
              </p:ext>
            </p:extLst>
          </p:nvPr>
        </p:nvGraphicFramePr>
        <p:xfrm>
          <a:off x="763577" y="1624013"/>
          <a:ext cx="9488904" cy="41758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58572"/>
                <a:gridCol w="2506732"/>
                <a:gridCol w="1978949"/>
                <a:gridCol w="1444651"/>
              </a:tblGrid>
              <a:tr h="7831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Наименование профессионально-квалификационной группы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Квалификационный уровень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Группа 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 стажу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Размер надбавки, процентов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308429">
                <a:tc rowSpan="3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Должности учебно-вспомогательного персонала второго уровня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 indent="21590"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первый – второй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от 4 до 10 лет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3084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от 10 до 15 лет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3084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свыше 15 лет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308429">
                <a:tc rowSpan="4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Должности педагогических работников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первый – четвертый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от 2 до 6 лет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3084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от 6 до 10 лет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3084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от 10 до 15 лет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3084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свыше 15 лет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308429">
                <a:tc rowSpan="4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Должности руководителей структурных подразделений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первый – третий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от 2 до 6 лет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3084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от 6 до 10 лет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3084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от 10 до 15 лет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3084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свыше 15 лет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859088" y="22939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3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149262" y="0"/>
            <a:ext cx="1042738" cy="6858000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Шестиугольник 6"/>
          <p:cNvSpPr/>
          <p:nvPr/>
        </p:nvSpPr>
        <p:spPr>
          <a:xfrm>
            <a:off x="11409049" y="6043274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Шестиугольник 7"/>
          <p:cNvSpPr/>
          <p:nvPr/>
        </p:nvSpPr>
        <p:spPr>
          <a:xfrm>
            <a:off x="11409049" y="5374180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1975" y="5708861"/>
            <a:ext cx="670618" cy="57917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86587" y="582262"/>
            <a:ext cx="104353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5086C2"/>
                </a:solidFill>
                <a:latin typeface="Verdana"/>
              </a:rPr>
              <a:t>Размеры надбавок за квалификационную </a:t>
            </a:r>
            <a:r>
              <a:rPr lang="ru-RU" altLang="ru-RU" sz="2000" b="1" dirty="0" smtClean="0">
                <a:solidFill>
                  <a:srgbClr val="5086C2"/>
                </a:solidFill>
                <a:latin typeface="Verdana"/>
              </a:rPr>
              <a:t>категорию</a:t>
            </a:r>
            <a:endParaRPr lang="ru-RU" altLang="ru-RU" sz="2000" b="1" dirty="0">
              <a:solidFill>
                <a:srgbClr val="5086C2"/>
              </a:solidFill>
              <a:latin typeface="Verdana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688013" y="11668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6033631"/>
              </p:ext>
            </p:extLst>
          </p:nvPr>
        </p:nvGraphicFramePr>
        <p:xfrm>
          <a:off x="1243263" y="1551300"/>
          <a:ext cx="8927432" cy="6865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82054"/>
                <a:gridCol w="3345378"/>
              </a:tblGrid>
              <a:tr h="6865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Квалификационная категория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Размер надбавки, процентов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0364725"/>
              </p:ext>
            </p:extLst>
          </p:nvPr>
        </p:nvGraphicFramePr>
        <p:xfrm>
          <a:off x="1243263" y="2237875"/>
          <a:ext cx="8927432" cy="30560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82053"/>
                <a:gridCol w="3345379"/>
              </a:tblGrid>
              <a:tr h="628153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Профессионально-квалификационная группа должностей среднего медицинского и фармацевтического персонала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683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Вторая квалификационная категория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683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Первая квалификационная категория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683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Высшая квалификационная категория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6838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Профессионально-квалификационная группа должностей врачей и провизоров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683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Вторая квалификационная категория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683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Первая квалификационная категория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683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Высшая квалификационная категория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859088" y="27749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33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149262" y="0"/>
            <a:ext cx="1042738" cy="6858000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Шестиугольник 6"/>
          <p:cNvSpPr/>
          <p:nvPr/>
        </p:nvSpPr>
        <p:spPr>
          <a:xfrm>
            <a:off x="11409049" y="6043274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Шестиугольник 7"/>
          <p:cNvSpPr/>
          <p:nvPr/>
        </p:nvSpPr>
        <p:spPr>
          <a:xfrm>
            <a:off x="11409049" y="5374180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1975" y="5708861"/>
            <a:ext cx="670618" cy="57917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075907" y="966758"/>
            <a:ext cx="92242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5086C2"/>
                </a:solidFill>
                <a:latin typeface="Verdana"/>
              </a:rPr>
              <a:t>Размеры надбавок за специфику деятельности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688013" y="11668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6843895"/>
              </p:ext>
            </p:extLst>
          </p:nvPr>
        </p:nvGraphicFramePr>
        <p:xfrm>
          <a:off x="1497965" y="2038069"/>
          <a:ext cx="8380095" cy="21395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6134"/>
                <a:gridCol w="3056021"/>
                <a:gridCol w="2495835"/>
                <a:gridCol w="1602105"/>
              </a:tblGrid>
              <a:tr h="9941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№ п/п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Основание назначения надбавки за специфику деятельности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Наименование профессионально-квалификационной группы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Размер надбавки, процентов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57791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Работа в дошкольных образовательных организациях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средний медицинский и фармацевтический персонал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363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врачи и провизоры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132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149262" y="0"/>
            <a:ext cx="1042738" cy="6858000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Шестиугольник 6"/>
          <p:cNvSpPr/>
          <p:nvPr/>
        </p:nvSpPr>
        <p:spPr>
          <a:xfrm>
            <a:off x="11409049" y="6043274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Шестиугольник 7"/>
          <p:cNvSpPr/>
          <p:nvPr/>
        </p:nvSpPr>
        <p:spPr>
          <a:xfrm>
            <a:off x="11409049" y="5374180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1975" y="5708861"/>
            <a:ext cx="670618" cy="57917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995153" y="666315"/>
            <a:ext cx="93605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5086C2"/>
                </a:solidFill>
                <a:latin typeface="Verdana"/>
              </a:rPr>
              <a:t>Размеры надбавок за стаж работы по профилю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688013" y="11668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1335500"/>
              </p:ext>
            </p:extLst>
          </p:nvPr>
        </p:nvGraphicFramePr>
        <p:xfrm>
          <a:off x="842212" y="1491916"/>
          <a:ext cx="9336504" cy="6717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88567"/>
                <a:gridCol w="2277979"/>
                <a:gridCol w="2269958"/>
              </a:tblGrid>
              <a:tr h="6717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Наименование профессионально-квалификационной группы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Группа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 стажу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Размер надбавки, процентов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1224579"/>
              </p:ext>
            </p:extLst>
          </p:nvPr>
        </p:nvGraphicFramePr>
        <p:xfrm>
          <a:off x="842212" y="2135680"/>
          <a:ext cx="9336505" cy="31927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92929"/>
                <a:gridCol w="2271788"/>
                <a:gridCol w="2271788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252095">
                <a:tc rowSpan="4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Медицинский и фармацевтический персонал первого уровня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от 2 до 5 лет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2,5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2520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от 5 до 10 лет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</a:t>
                      </a:r>
                      <a:r>
                        <a:rPr lang="ru-RU" sz="1600">
                          <a:effectLst/>
                        </a:rPr>
                        <a:t>,</a:t>
                      </a:r>
                      <a:r>
                        <a:rPr lang="en-US" sz="1600">
                          <a:effectLst/>
                        </a:rPr>
                        <a:t>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2520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от 10 до 15 лет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4,5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2520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свыше 15 лет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5,5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252095">
                <a:tc rowSpan="4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Средний медицинский и фармацевтический персонал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от 3 до 5 лет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2,5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2520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от 5 до 10 лет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3,5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2520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от 10 до 15 лет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4,5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2520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свыше 15 лет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5,5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252095">
                <a:tc rowSpan="4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Врачи и провизоры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от 3 до 5 лет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5,0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2520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от 5 до 10 лет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7,5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2520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от 10 до 15 лет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9,0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2520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свыше 15 лет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10,0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598570" y="470225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75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149262" y="0"/>
            <a:ext cx="1042738" cy="6858000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Шестиугольник 6"/>
          <p:cNvSpPr/>
          <p:nvPr/>
        </p:nvSpPr>
        <p:spPr>
          <a:xfrm>
            <a:off x="11409049" y="6043274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Шестиугольник 7"/>
          <p:cNvSpPr/>
          <p:nvPr/>
        </p:nvSpPr>
        <p:spPr>
          <a:xfrm>
            <a:off x="11409049" y="5374180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1975" y="5708861"/>
            <a:ext cx="670618" cy="57917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26166" y="752033"/>
            <a:ext cx="93605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rgbClr val="5086C2"/>
                </a:solidFill>
                <a:latin typeface="Verdana"/>
              </a:rPr>
              <a:t>Размеры </a:t>
            </a:r>
            <a:r>
              <a:rPr lang="ru-RU" altLang="ru-RU" sz="2000" b="1" dirty="0">
                <a:solidFill>
                  <a:srgbClr val="5086C2"/>
                </a:solidFill>
                <a:latin typeface="Verdana"/>
              </a:rPr>
              <a:t>надбавок за сложность </a:t>
            </a:r>
            <a:r>
              <a:rPr lang="ru-RU" altLang="ru-RU" sz="2000" b="1" dirty="0" smtClean="0">
                <a:solidFill>
                  <a:srgbClr val="5086C2"/>
                </a:solidFill>
                <a:latin typeface="Verdana"/>
              </a:rPr>
              <a:t>работы</a:t>
            </a:r>
            <a:endParaRPr lang="ru-RU" altLang="ru-RU" sz="2000" b="1" dirty="0">
              <a:solidFill>
                <a:srgbClr val="5086C2"/>
              </a:solidFill>
              <a:latin typeface="Verdana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688013" y="11668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8185164"/>
              </p:ext>
            </p:extLst>
          </p:nvPr>
        </p:nvGraphicFramePr>
        <p:xfrm>
          <a:off x="802105" y="1638682"/>
          <a:ext cx="9023684" cy="39840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99284"/>
                <a:gridCol w="2974368"/>
                <a:gridCol w="1750032"/>
              </a:tblGrid>
              <a:tr h="13891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Наименование профессиональной квалификационной группы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Квалификационный уровень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Диапазон надбавок, процентов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18992"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Средний медицинский и фармацевтический персонал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второй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1,5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189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третий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3,0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189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четвертый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4,5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189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пятый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10,0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189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Врачи и провизоры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первый – второй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5,0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2963361" y="480475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82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149262" y="0"/>
            <a:ext cx="1042738" cy="6858000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Шестиугольник 6"/>
          <p:cNvSpPr/>
          <p:nvPr/>
        </p:nvSpPr>
        <p:spPr>
          <a:xfrm>
            <a:off x="11409049" y="6043274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Шестиугольник 7"/>
          <p:cNvSpPr/>
          <p:nvPr/>
        </p:nvSpPr>
        <p:spPr>
          <a:xfrm>
            <a:off x="11409049" y="5374180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1975" y="5708861"/>
            <a:ext cx="670618" cy="57917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20842" y="151150"/>
            <a:ext cx="105637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rgbClr val="5086C2"/>
                </a:solidFill>
                <a:latin typeface="Verdana"/>
              </a:rPr>
              <a:t>Предельный </a:t>
            </a:r>
            <a:r>
              <a:rPr lang="ru-RU" altLang="ru-RU" sz="2000" b="1" dirty="0">
                <a:solidFill>
                  <a:srgbClr val="5086C2"/>
                </a:solidFill>
                <a:latin typeface="Verdana"/>
              </a:rPr>
              <a:t>совокупный размер весовых коэффициентов </a:t>
            </a:r>
            <a:endParaRPr lang="ru-RU" altLang="ru-RU" sz="2000" b="1" dirty="0" smtClean="0">
              <a:solidFill>
                <a:srgbClr val="5086C2"/>
              </a:solidFill>
              <a:latin typeface="Verdana"/>
            </a:endParaRPr>
          </a:p>
          <a:p>
            <a:pPr algn="ctr"/>
            <a:r>
              <a:rPr lang="ru-RU" altLang="ru-RU" sz="2000" b="1" dirty="0" smtClean="0">
                <a:solidFill>
                  <a:srgbClr val="5086C2"/>
                </a:solidFill>
                <a:latin typeface="Verdana"/>
              </a:rPr>
              <a:t>по </a:t>
            </a:r>
            <a:r>
              <a:rPr lang="ru-RU" altLang="ru-RU" sz="2000" b="1" dirty="0">
                <a:solidFill>
                  <a:srgbClr val="5086C2"/>
                </a:solidFill>
                <a:latin typeface="Verdana"/>
              </a:rPr>
              <a:t>критериям эффективности деятельности </a:t>
            </a:r>
            <a:r>
              <a:rPr lang="ru-RU" altLang="ru-RU" sz="2000" b="1" dirty="0" smtClean="0">
                <a:solidFill>
                  <a:srgbClr val="5086C2"/>
                </a:solidFill>
                <a:latin typeface="Verdana"/>
              </a:rPr>
              <a:t>работников </a:t>
            </a:r>
            <a:r>
              <a:rPr lang="ru-RU" altLang="ru-RU" sz="2000" b="1" dirty="0">
                <a:solidFill>
                  <a:srgbClr val="5086C2"/>
                </a:solidFill>
                <a:latin typeface="Verdana"/>
              </a:rPr>
              <a:t>образования</a:t>
            </a:r>
          </a:p>
          <a:p>
            <a:pPr algn="ctr"/>
            <a:endParaRPr lang="ru-RU" altLang="ru-RU" sz="2000" b="1" dirty="0">
              <a:solidFill>
                <a:srgbClr val="5086C2"/>
              </a:solidFill>
              <a:latin typeface="Verdana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688013" y="11668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598570" y="470225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8441659"/>
              </p:ext>
            </p:extLst>
          </p:nvPr>
        </p:nvGraphicFramePr>
        <p:xfrm>
          <a:off x="320843" y="1131758"/>
          <a:ext cx="10499240" cy="320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3452"/>
                <a:gridCol w="7245298"/>
                <a:gridCol w="2700490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№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п/п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Наименование должности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Предельный совокупный размер весовых коэффициентов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8604723"/>
              </p:ext>
            </p:extLst>
          </p:nvPr>
        </p:nvGraphicFramePr>
        <p:xfrm>
          <a:off x="320841" y="1451798"/>
          <a:ext cx="10499241" cy="50498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3454"/>
                <a:gridCol w="7246205"/>
                <a:gridCol w="2699582"/>
              </a:tblGrid>
              <a:tr h="142342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1. Профессионально-квалификационная группа учебно-вспомогательного персонала первого уровня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661" marR="15661" marT="25765" marB="2576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23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1.1.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661" marR="15661" marT="25765" marB="2576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Вожатый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661" marR="15661" marT="25765" marB="2576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661" marR="15661" marT="25765" marB="25765"/>
                </a:tc>
              </a:tr>
              <a:tr h="1423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1.2.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661" marR="15661" marT="25765" marB="2576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Помощник воспитателя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661" marR="15661" marT="25765" marB="2576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661" marR="15661" marT="25765" marB="25765"/>
                </a:tc>
              </a:tr>
              <a:tr h="142342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2. Профессионально-квалификационная группа учебно-вспомогательного персонала второго уровня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661" marR="15661" marT="25765" marB="2576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23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2.1.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661" marR="15661" marT="25765" marB="2576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Младший воспитатель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661" marR="15661" marT="25765" marB="2576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661" marR="15661" marT="25765" marB="25765"/>
                </a:tc>
              </a:tr>
              <a:tr h="142342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3. Профессионально-квалификационная группа должностей педагогических работников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661" marR="15661" marT="25765" marB="2576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23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3.1.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661" marR="15661" marT="25765" marB="2576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Инструктор по физической культуре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661" marR="15661" marT="25765" marB="2576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661" marR="15661" marT="25765" marB="25765"/>
                </a:tc>
              </a:tr>
              <a:tr h="1423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3.2.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661" marR="15661" marT="25765" marB="2576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Музыкальный руководитель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661" marR="15661" marT="25765" marB="2576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661" marR="15661" marT="25765" marB="25765"/>
                </a:tc>
              </a:tr>
              <a:tr h="1423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3.3.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661" marR="15661" marT="25765" marB="2576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Педагог дополнительного образования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661" marR="15661" marT="25765" marB="2576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661" marR="15661" marT="25765" marB="25765"/>
                </a:tc>
              </a:tr>
              <a:tr h="1423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3.4.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661" marR="15661" marT="25765" marB="2576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Воспитатель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661" marR="15661" marT="25765" marB="2576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661" marR="15661" marT="25765" marB="25765"/>
                </a:tc>
              </a:tr>
              <a:tr h="1423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3.5.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661" marR="15661" marT="25765" marB="2576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Методист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661" marR="15661" marT="25765" marB="2576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661" marR="15661" marT="25765" marB="25765"/>
                </a:tc>
              </a:tr>
              <a:tr h="1423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3.6.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661" marR="15661" marT="25765" marB="2576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Педагог-психолог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661" marR="15661" marT="25765" marB="2576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661" marR="15661" marT="25765" marB="25765"/>
                </a:tc>
              </a:tr>
              <a:tr h="1423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3.7.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661" marR="15661" marT="25765" marB="2576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Старший воспитатель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661" marR="15661" marT="25765" marB="2576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661" marR="15661" marT="25765" marB="25765"/>
                </a:tc>
              </a:tr>
              <a:tr h="1423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3.8.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661" marR="15661" marT="25765" marB="2576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Старший методист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661" marR="15661" marT="25765" marB="2576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661" marR="15661" marT="25765" marB="25765"/>
                </a:tc>
              </a:tr>
              <a:tr h="2331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3.9.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661" marR="15661" marT="25765" marB="2576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Тьютор (за исключением тьюторов, занятых в сфере высшего и дополнительного профессионального образования)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661" marR="15661" marT="25765" marB="2576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661" marR="15661" marT="25765" marB="25765"/>
                </a:tc>
              </a:tr>
              <a:tr h="1423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3.10.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661" marR="15661" marT="25765" marB="2576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Учитель-дефектолог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661" marR="15661" marT="25765" marB="2576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661" marR="15661" marT="25765" marB="25765"/>
                </a:tc>
              </a:tr>
              <a:tr h="1423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3.11.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661" marR="15661" marT="25765" marB="2576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Учитель-логопед (логопед)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661" marR="15661" marT="25765" marB="2576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661" marR="15661" marT="25765" marB="25765"/>
                </a:tc>
              </a:tr>
              <a:tr h="142342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4. Профессионально-квалификационная группа должностей руководителей структурных подразделений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661" marR="15661" marT="25765" marB="2576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872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4.1.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661" marR="15661" marT="25765" marB="2576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Заведующий (начальник) структурным подразделением: кабинетом, лабораторией, отделом, отделением, сектором, учебно-консультационным пунктом, учебной (учебно-производственной) мастерской и другими структурными подразделениями, реализующими общеобразовательную программу и образовательную программу дополнительного образования детей (кроме должностей руководителей структурных подразделений, отнесенных ко второму квалификационному уровню)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661" marR="15661" marT="25765" marB="2576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661" marR="15661" marT="25765" marB="25765"/>
                </a:tc>
              </a:tr>
              <a:tr h="8688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4.2.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661" marR="15661" marT="25765" marB="2576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Заведующий (начальник) обособленным структурным подразделением, реализующим образовательную программу и образовательную программу дополнительного образования детей, начальник (заведующий, директор, руководитель, управляющий): кабинета, лаборатории, отдела, отделения, сектора, учебно-консультационного пункта, учебной (учебно-производственной) мастерской, учебного хозяйства и других структурных подразделений образовательного учреждения (подразделения) начального и среднего профессионального образования (кроме должностей руководителей структурных подразделений, отнесенных к третьему квалификационному уровню)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661" marR="15661" marT="25765" marB="2576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70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661" marR="15661" marT="25765" marB="25765"/>
                </a:tc>
              </a:tr>
            </a:tbl>
          </a:graphicData>
        </a:graphic>
      </p:graphicFrame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216400" y="16494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86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149262" y="0"/>
            <a:ext cx="1042738" cy="6858000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Шестиугольник 6"/>
          <p:cNvSpPr/>
          <p:nvPr/>
        </p:nvSpPr>
        <p:spPr>
          <a:xfrm>
            <a:off x="11409049" y="6043274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Шестиугольник 7"/>
          <p:cNvSpPr/>
          <p:nvPr/>
        </p:nvSpPr>
        <p:spPr>
          <a:xfrm>
            <a:off x="11409049" y="5374180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1975" y="5708861"/>
            <a:ext cx="670618" cy="57917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834979" y="202959"/>
            <a:ext cx="73741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000" b="1" noProof="0" dirty="0" smtClean="0">
                <a:solidFill>
                  <a:srgbClr val="5086C2"/>
                </a:solidFill>
                <a:latin typeface="Verdana"/>
              </a:rPr>
              <a:t>УСТАНОВЛЕНИЕ БАЗОВОГО ОКЛАДА (СТАВКИ)*</a:t>
            </a:r>
            <a:r>
              <a:rPr lang="ru-RU" altLang="ru-RU" sz="2000" b="1" dirty="0" smtClean="0">
                <a:solidFill>
                  <a:srgbClr val="5086C2"/>
                </a:solidFill>
                <a:latin typeface="Verdana"/>
              </a:rPr>
              <a:t> </a:t>
            </a:r>
            <a:endParaRPr lang="ru-RU" sz="20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084009" y="603069"/>
            <a:ext cx="52677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1F497D"/>
                </a:solidFill>
                <a:ea typeface="Calibri"/>
              </a:rPr>
              <a:t>*Должностной оклад педагогического работника + 100 руб.</a:t>
            </a:r>
            <a:endParaRPr lang="ru-RU" sz="1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987070" y="957660"/>
            <a:ext cx="87634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1. Базовые оклады работников образования в общеобразовательных организациях Республики Татарстан устанавливаются в следующих размерах: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9223617"/>
              </p:ext>
            </p:extLst>
          </p:nvPr>
        </p:nvGraphicFramePr>
        <p:xfrm>
          <a:off x="352764" y="1547495"/>
          <a:ext cx="10291378" cy="14706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36294"/>
                <a:gridCol w="3633537"/>
                <a:gridCol w="1451810"/>
                <a:gridCol w="1981200"/>
                <a:gridCol w="1588537"/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ru-RU" sz="1050" dirty="0">
                          <a:effectLst/>
                        </a:rPr>
                        <a:t>Квалификационный уровень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24" marR="9024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ru-RU" sz="1050" dirty="0">
                          <a:effectLst/>
                        </a:rPr>
                        <a:t>Наименование должности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24" marR="9024" marT="0" marB="0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ru-RU" sz="200">
                          <a:effectLst/>
                        </a:rPr>
                        <a:t>Размер базового оклада в месяц, рублей</a:t>
                      </a:r>
                      <a:endParaRPr lang="ru-RU" sz="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24" marR="902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696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ru-RU" sz="1050" dirty="0">
                          <a:effectLst/>
                        </a:rPr>
                        <a:t>основное общее образование, среднее общее образование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24" marR="902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ru-RU" sz="1050" dirty="0">
                          <a:effectLst/>
                        </a:rPr>
                        <a:t>среднее профессиональное образование по программам подготовки квалифицированных рабочих (служащих), среднее профессиональное образование по программам подготовки специалистов среднего звена, неполное высшее образование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24" marR="902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ru-RU" sz="1050" dirty="0">
                          <a:effectLst/>
                        </a:rPr>
                        <a:t>высшее профессиональное образование, подтверждаемое присвоением лицу, успешно прошедшему аттестацию, квалификации «бакалавр», «магистр» или 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ru-RU" sz="1050" dirty="0">
                          <a:effectLst/>
                        </a:rPr>
                        <a:t>«дипломированный специалист»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24" marR="9024" marT="0" marB="0"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0511034"/>
              </p:ext>
            </p:extLst>
          </p:nvPr>
        </p:nvGraphicFramePr>
        <p:xfrm>
          <a:off x="352764" y="3000153"/>
          <a:ext cx="10319757" cy="3642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36294"/>
                <a:gridCol w="992811"/>
                <a:gridCol w="2629105"/>
                <a:gridCol w="1463431"/>
                <a:gridCol w="274028"/>
                <a:gridCol w="1737459"/>
                <a:gridCol w="1586629"/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</a:tr>
              <a:tr h="51437"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776">
                <a:tc row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Первый квалификационный уровень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Вожатый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9 489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</a:tr>
              <a:tr h="607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Помощник воспитателя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9 489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</a:tr>
              <a:tr h="607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Секретарь учебной части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9 489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9 868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</a:tr>
              <a:tr h="85270"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Профессионально-квалификационная группа учебно-вспомогательного персонала второго уровня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092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Первый квалификационный уровень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Дежурный по режиму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10 015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10 020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</a:tr>
              <a:tr h="607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Младший воспитатель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9 550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10 015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10 020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</a:tr>
              <a:tr h="102874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Второй квалификационный уровень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Диспетчер образовательной организации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 h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 rowSpan="2"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10 273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 rowSpan="2"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10 2</a:t>
                      </a:r>
                      <a:r>
                        <a:rPr lang="en-US" sz="1200" dirty="0">
                          <a:effectLst/>
                        </a:rPr>
                        <a:t>80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</a:tr>
              <a:tr h="607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Старший дежурный по режиму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201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Второй квалификационный уровень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Заведующий (начальник) обособленным структурным подразделением, реализующим образовательную программу и образовательную программу дополнительного образования детей, начальник (заведующий, директор, руководитель, управляющий) кабинета, лаборатории, отдела, отделения, сектора, учебно-консультационного пунк-та, учебной (учебно-производственной) мастерской, учебного хозяйства и других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 h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14 364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708525" y="18256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68399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03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149262" y="0"/>
            <a:ext cx="1042738" cy="6858000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Шестиугольник 6"/>
          <p:cNvSpPr/>
          <p:nvPr/>
        </p:nvSpPr>
        <p:spPr>
          <a:xfrm>
            <a:off x="11409049" y="6043274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Шестиугольник 7"/>
          <p:cNvSpPr/>
          <p:nvPr/>
        </p:nvSpPr>
        <p:spPr>
          <a:xfrm>
            <a:off x="11409049" y="5374180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1975" y="5708861"/>
            <a:ext cx="670618" cy="57917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13345" y="151150"/>
            <a:ext cx="107722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5086C2"/>
                </a:solidFill>
                <a:latin typeface="Verdana"/>
              </a:rPr>
              <a:t>Предельный совокупный размер весовых коэффициентов </a:t>
            </a:r>
          </a:p>
          <a:p>
            <a:pPr algn="ctr"/>
            <a:r>
              <a:rPr lang="ru-RU" altLang="ru-RU" sz="2000" b="1" dirty="0">
                <a:solidFill>
                  <a:srgbClr val="5086C2"/>
                </a:solidFill>
                <a:latin typeface="Verdana"/>
              </a:rPr>
              <a:t>по критериям эффективности деятельности медицинских работников</a:t>
            </a:r>
          </a:p>
          <a:p>
            <a:pPr algn="ctr"/>
            <a:endParaRPr lang="ru-RU" altLang="ru-RU" sz="2000" b="1" dirty="0">
              <a:solidFill>
                <a:srgbClr val="5086C2"/>
              </a:solidFill>
              <a:latin typeface="Verdana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688013" y="11668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598570" y="470225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9771061"/>
              </p:ext>
            </p:extLst>
          </p:nvPr>
        </p:nvGraphicFramePr>
        <p:xfrm>
          <a:off x="280737" y="1061672"/>
          <a:ext cx="10178716" cy="4464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3711"/>
                <a:gridCol w="6676214"/>
                <a:gridCol w="2908791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№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п/п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Наименование должности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Предельный совокупный размер весовых коэффициентов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8963371"/>
              </p:ext>
            </p:extLst>
          </p:nvPr>
        </p:nvGraphicFramePr>
        <p:xfrm>
          <a:off x="280738" y="1523083"/>
          <a:ext cx="10178716" cy="48137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5536"/>
                <a:gridCol w="6685562"/>
                <a:gridCol w="2907618"/>
              </a:tblGrid>
              <a:tr h="385372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1. Профессионально-квалификационная группа должностей медицинского и фармацевтического персонала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первого уровня</a:t>
                      </a:r>
                      <a:endParaRPr lang="ru-RU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37661" marB="37661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52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1.1.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37661" marB="376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Младшая медицинская сестра по уходу за больными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37661" marB="3766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5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37661" marB="37661"/>
                </a:tc>
              </a:tr>
              <a:tr h="235273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2. Профессионально-квалификационная группа должностей среднего медицинского и фармацевтического персонала</a:t>
                      </a:r>
                      <a:endParaRPr lang="ru-RU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37661" marB="37661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5273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Первый квалификационный уровень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37661" marB="37661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52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2.1.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37661" marB="376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Инструктор по лечебной физкультуре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37661" marB="3766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35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37661" marB="37661"/>
                </a:tc>
              </a:tr>
              <a:tr h="235273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Второй квалификационный уровень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37661" marB="37661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52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2.2.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37661" marB="376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Медицинская сестра диетическая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37661" marB="3766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37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37661" marB="37661"/>
                </a:tc>
              </a:tr>
              <a:tr h="235273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Третий квалификационный уровень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37661" marB="37661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52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2.3.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37661" marB="376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Медицинская сестра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37661" marB="3766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37661" marB="37661"/>
                </a:tc>
              </a:tr>
              <a:tr h="2352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2.4.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37661" marB="376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Медицинская сестра по физиотерапии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37661" marB="3766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40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37661" marB="37661"/>
                </a:tc>
              </a:tr>
              <a:tr h="3853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2.5.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37661" marB="376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Медицинская сестра по массажу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37661" marB="3766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37661" marB="37661"/>
                </a:tc>
              </a:tr>
              <a:tr h="235273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Четвертый квалификационный уровень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37661" marB="37661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52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2.6.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37661" marB="376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Фельдшер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37661" marB="3766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45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37661" marB="37661"/>
                </a:tc>
              </a:tr>
              <a:tr h="235273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Пятый квалификационный уровень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37661" marB="37661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52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2.7.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37661" marB="376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Старшая медицинская сестра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37661" marB="3766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50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37661" marB="37661"/>
                </a:tc>
              </a:tr>
              <a:tr h="235273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3. Профессионально-квалификационная группа должностей врачей и провизоров</a:t>
                      </a:r>
                      <a:endParaRPr lang="ru-RU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37661" marB="37661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5273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Второй квалификационный уровень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37661" marB="37661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53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3.1.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37661" marB="37661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Врачи-специалисты (кроме врачей-специалистов, отнесенных к третьему и четвертому квалификационным уровням)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37661" marB="3766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60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37661" marB="37661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381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149262" y="0"/>
            <a:ext cx="1042738" cy="6858000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Шестиугольник 6"/>
          <p:cNvSpPr/>
          <p:nvPr/>
        </p:nvSpPr>
        <p:spPr>
          <a:xfrm>
            <a:off x="11409049" y="6043274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Шестиугольник 7"/>
          <p:cNvSpPr/>
          <p:nvPr/>
        </p:nvSpPr>
        <p:spPr>
          <a:xfrm>
            <a:off x="11409049" y="5374180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1975" y="5708861"/>
            <a:ext cx="670618" cy="57917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007728" y="177030"/>
            <a:ext cx="93605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5086C2"/>
                </a:solidFill>
                <a:latin typeface="Verdana"/>
              </a:rPr>
              <a:t>Размеры надбавок компенсационного характера </a:t>
            </a:r>
          </a:p>
          <a:p>
            <a:pPr algn="ctr"/>
            <a:r>
              <a:rPr lang="ru-RU" altLang="ru-RU" sz="2000" b="1" dirty="0">
                <a:solidFill>
                  <a:srgbClr val="5086C2"/>
                </a:solidFill>
                <a:latin typeface="Verdana"/>
              </a:rPr>
              <a:t>за работу с определенными категориями воспитанников (обучающихся) </a:t>
            </a:r>
            <a:r>
              <a:rPr lang="ru-RU" altLang="ru-RU" sz="2000" b="1" dirty="0" smtClean="0">
                <a:solidFill>
                  <a:srgbClr val="5086C2"/>
                </a:solidFill>
                <a:latin typeface="Verdana"/>
              </a:rPr>
              <a:t>с </a:t>
            </a:r>
            <a:r>
              <a:rPr lang="ru-RU" altLang="ru-RU" sz="2000" b="1" dirty="0">
                <a:solidFill>
                  <a:srgbClr val="5086C2"/>
                </a:solidFill>
                <a:latin typeface="Verdana"/>
              </a:rPr>
              <a:t>ограниченными возможностями здоровья</a:t>
            </a:r>
          </a:p>
          <a:p>
            <a:pPr algn="ctr"/>
            <a:endParaRPr lang="ru-RU" altLang="ru-RU" sz="2000" b="1" dirty="0">
              <a:solidFill>
                <a:srgbClr val="5086C2"/>
              </a:solidFill>
              <a:latin typeface="Verdana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688013" y="11668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598570" y="470225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1808773"/>
              </p:ext>
            </p:extLst>
          </p:nvPr>
        </p:nvGraphicFramePr>
        <p:xfrm>
          <a:off x="624372" y="1472166"/>
          <a:ext cx="9743925" cy="1463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5354"/>
                <a:gridCol w="4696097"/>
                <a:gridCol w="1560324"/>
                <a:gridCol w="1548064"/>
                <a:gridCol w="1144086"/>
              </a:tblGrid>
              <a:tr h="18577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№ п/п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2383" marR="42383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Основание назначения надбавки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2383" marR="42383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Должности, которым назначаются надбавки за работу с определенными категориями воспитанников (обучающихся) с ограниченными возможностями здоровья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2383" marR="4238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Размер надбавки, процентов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2383" marR="42383" marT="0" marB="0"/>
                </a:tc>
              </a:tr>
              <a:tr h="4272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наименование профессионально-квалификационной группы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2383" marR="4238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квалификационный уровень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2383" marR="42383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0351855"/>
              </p:ext>
            </p:extLst>
          </p:nvPr>
        </p:nvGraphicFramePr>
        <p:xfrm>
          <a:off x="624371" y="2935206"/>
          <a:ext cx="9743926" cy="31351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7333"/>
                <a:gridCol w="4700337"/>
                <a:gridCol w="1564105"/>
                <a:gridCol w="1572531"/>
                <a:gridCol w="1119620"/>
              </a:tblGrid>
              <a:tr h="1500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76" marR="450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76" marR="450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76" marR="450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76" marR="450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76" marR="45076" marT="0" marB="0"/>
                </a:tc>
              </a:tr>
              <a:tr h="600184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76" marR="45076" marT="0" marB="0"/>
                </a:tc>
                <a:tc rowSpan="3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Работа в дошкольных образовательных организациях (группах), реализующих адаптированные образовательные программы для воспитанников с ограниченными возможностями здоровья по слуху, по зрению, имеющих нарушения опорно-двигательного аппарата, нарушение интеллекта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76" marR="4507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должности учебно-вспомогательного персонала первого уровня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76" marR="450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первый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76" marR="450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7,0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76" marR="45076" marT="0" marB="0"/>
                </a:tc>
              </a:tr>
              <a:tr h="6001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должности учебно-вспомогательного персонала второго уровня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76" marR="450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первый – второй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76" marR="450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7,0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76" marR="45076" marT="0" marB="0"/>
                </a:tc>
              </a:tr>
              <a:tr h="5729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должности педагогических работников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76" marR="450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первый – четвертый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76" marR="450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7,0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76" marR="45076" marT="0" marB="0"/>
                </a:tc>
              </a:tr>
              <a:tr h="8582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r>
                        <a:rPr lang="ru-RU" sz="1200">
                          <a:effectLst/>
                        </a:rPr>
                        <a:t>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76" marR="4507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Работа в дошкольных образовательных организациях (группах), реализующих адаптированные образовательные программы для воспитанников с тяжелыми нарушениями речи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76" marR="4507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должности педагогических работников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76" marR="450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первый – третий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76" marR="450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4,0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76" marR="45076" marT="0" marB="0"/>
                </a:tc>
              </a:tr>
            </a:tbl>
          </a:graphicData>
        </a:graphic>
      </p:graphicFrame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3835484" y="316514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91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149262" y="0"/>
            <a:ext cx="1042738" cy="6858000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Шестиугольник 6"/>
          <p:cNvSpPr/>
          <p:nvPr/>
        </p:nvSpPr>
        <p:spPr>
          <a:xfrm>
            <a:off x="11409049" y="6043274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Шестиугольник 7"/>
          <p:cNvSpPr/>
          <p:nvPr/>
        </p:nvSpPr>
        <p:spPr>
          <a:xfrm>
            <a:off x="11409049" y="5374180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1975" y="5708861"/>
            <a:ext cx="670618" cy="579170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0998248"/>
              </p:ext>
            </p:extLst>
          </p:nvPr>
        </p:nvGraphicFramePr>
        <p:xfrm>
          <a:off x="338574" y="261520"/>
          <a:ext cx="10319757" cy="62179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36294"/>
                <a:gridCol w="3621916"/>
                <a:gridCol w="1463431"/>
                <a:gridCol w="2011487"/>
                <a:gridCol w="1586629"/>
              </a:tblGrid>
              <a:tr h="85270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Профессионально-квалификационная группа должностей педагогических работников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776">
                <a:tc rowSpan="4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Первый квалификационный уровень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Инструктор по труду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11 680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14 200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</a:tr>
              <a:tr h="607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Инструктор по физической культуре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7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Музыкальный руководитель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7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Старший вожатый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776">
                <a:tc rowSpan="6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Второй квалификационный уровень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Концертмейстер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11 687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14 220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</a:tr>
              <a:tr h="607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Педагог дополнительного образования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7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Педагог-организатор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7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Социальный педагог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7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Тренер-преподаватель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7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Инструктор-методист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14 220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</a:tr>
              <a:tr h="60776">
                <a:tc rowSpan="7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Третий квалификационный уровень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Воспитатель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11 6</a:t>
                      </a:r>
                      <a:r>
                        <a:rPr lang="en-US" sz="1200" dirty="0">
                          <a:effectLst/>
                        </a:rPr>
                        <a:t>93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14 2</a:t>
                      </a:r>
                      <a:r>
                        <a:rPr lang="en-US" sz="1200" dirty="0">
                          <a:effectLst/>
                        </a:rPr>
                        <a:t>32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</a:tr>
              <a:tr h="607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Мастер производственного обучения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7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Педагог-психолог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7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Старший инструктор-методист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14 232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</a:tr>
              <a:tr h="1028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Старший педагог дополнительного образования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14 232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</a:tr>
              <a:tr h="607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Старший тренер-преподаватель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14 232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</a:tr>
              <a:tr h="607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Методист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14 232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</a:tr>
              <a:tr h="25718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Четвертый квалификационный уровень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Преподаватель (кроме должностей преподавателей, отнесенных к профессорско-преподавательскому составу)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11 695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14 236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</a:tr>
              <a:tr h="102874">
                <a:tc row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Преподаватель-организатор основ   </a:t>
                      </a:r>
                      <a:br>
                        <a:rPr lang="ru-RU" sz="1200" dirty="0">
                          <a:effectLst/>
                        </a:rPr>
                      </a:br>
                      <a:r>
                        <a:rPr lang="ru-RU" sz="1200" dirty="0">
                          <a:effectLst/>
                        </a:rPr>
                        <a:t>безопасности жизнедеятельности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7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Руководитель физического воспитания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1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Учитель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7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Старший воспитатель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14 236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</a:tr>
              <a:tr h="607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Старший методист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14 236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</a:tr>
              <a:tr h="2057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Тьютор</a:t>
                      </a:r>
                      <a:r>
                        <a:rPr lang="ru-RU" sz="1200" dirty="0">
                          <a:effectLst/>
                        </a:rPr>
                        <a:t> (за исключением </a:t>
                      </a:r>
                      <a:r>
                        <a:rPr lang="ru-RU" sz="1200" dirty="0" err="1">
                          <a:effectLst/>
                        </a:rPr>
                        <a:t>тьютора</a:t>
                      </a:r>
                      <a:r>
                        <a:rPr lang="ru-RU" sz="1200" dirty="0">
                          <a:effectLst/>
                        </a:rPr>
                        <a:t>, занятого в сфере высшего и дополнительного профессионального образования)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14 236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</a:tr>
              <a:tr h="607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Учитель-дефектолог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14 236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</a:tr>
              <a:tr h="607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Учитель-логопед (логопед)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14 236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</a:tr>
              <a:tr h="607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Педагог-библиотекарь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14 236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877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149262" y="0"/>
            <a:ext cx="1042738" cy="6858000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Шестиугольник 6"/>
          <p:cNvSpPr/>
          <p:nvPr/>
        </p:nvSpPr>
        <p:spPr>
          <a:xfrm>
            <a:off x="11409049" y="6043274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Шестиугольник 7"/>
          <p:cNvSpPr/>
          <p:nvPr/>
        </p:nvSpPr>
        <p:spPr>
          <a:xfrm>
            <a:off x="11409049" y="5374180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1975" y="5708861"/>
            <a:ext cx="670618" cy="579170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1723410"/>
              </p:ext>
            </p:extLst>
          </p:nvPr>
        </p:nvGraphicFramePr>
        <p:xfrm>
          <a:off x="397042" y="1047583"/>
          <a:ext cx="10319757" cy="2743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36294"/>
                <a:gridCol w="992811"/>
                <a:gridCol w="2629105"/>
                <a:gridCol w="1463431"/>
                <a:gridCol w="274028"/>
                <a:gridCol w="1737459"/>
                <a:gridCol w="1586629"/>
              </a:tblGrid>
              <a:tr h="85270"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Профессионально-квалификационная группа должностей руководителей структурных подразделений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287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Первый квалификационный уровень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Заведующий (начальник) структурным подразделением: кабинетом, лабораторией, отделом, отделением, сектором, учебно-консультационным пунктом, учебной (учебно-производственной) мастерской и другими структурными подразделениями, реализующими общеобразовательную программу и образовательную программу дополнительного образования детей, организации, реализующей государственные полномочия по методическому и информационно-технологическому обеспечению образовательной деятельности (кроме должностей руководителей структурных подразделений, отнесенных ко второму квалификационному уровню)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 h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14 301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5474" marR="1547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819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149262" y="0"/>
            <a:ext cx="1042738" cy="6858000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Шестиугольник 6"/>
          <p:cNvSpPr/>
          <p:nvPr/>
        </p:nvSpPr>
        <p:spPr>
          <a:xfrm>
            <a:off x="11409049" y="6043274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Шестиугольник 7"/>
          <p:cNvSpPr/>
          <p:nvPr/>
        </p:nvSpPr>
        <p:spPr>
          <a:xfrm>
            <a:off x="11409049" y="5374180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1975" y="5708861"/>
            <a:ext cx="670618" cy="57917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135938" y="457855"/>
            <a:ext cx="876343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2. Базовые оклады работников профессиональных квалификационных групп должностей 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работников культуры, искусства и кинематографии</a:t>
            </a:r>
            <a:r>
              <a:rPr lang="ru-RU" sz="1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в общеобразовательных организациях Республики Татарстан устанавливаются в следующих размерах: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1515322"/>
              </p:ext>
            </p:extLst>
          </p:nvPr>
        </p:nvGraphicFramePr>
        <p:xfrm>
          <a:off x="494253" y="1419728"/>
          <a:ext cx="9745517" cy="47534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91237"/>
                <a:gridCol w="3291237"/>
                <a:gridCol w="3163043"/>
              </a:tblGrid>
              <a:tr h="16539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ru-RU" sz="1200" dirty="0">
                          <a:effectLst/>
                        </a:rPr>
                        <a:t>Наименование 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ru-RU" sz="1200" dirty="0">
                          <a:effectLst/>
                        </a:rPr>
                        <a:t>должности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52" marR="49952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ru-RU" sz="1200">
                          <a:effectLst/>
                        </a:rPr>
                        <a:t>Размер базового оклада в месяц, рублей</a:t>
                      </a:r>
                      <a:endParaRPr lang="ru-RU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52" marR="4995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193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среднее профессиональное образование по программам подготовки квалифицированных рабочих (служащих), среднее профессиональное образование по программам подготовки специалистов среднего звена, неполное высшее образование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9952" marR="4995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высшее профессиональное образование, подтверждаемое присвоением лицу, успешно прошедшему аттестацию, квалификации «бакалавр», «магистр» или «дипломированный специалист»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9952" marR="49952" marT="0" marB="0"/>
                </a:tc>
              </a:tr>
              <a:tr h="330790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ru-RU" sz="1200" dirty="0">
                          <a:effectLst/>
                        </a:rPr>
                        <a:t>Профессиональная квалификационная группа «Должности работников культуры, искусства и кинематографии среднего звена»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52" marR="4995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53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ru-RU" sz="1200">
                          <a:effectLst/>
                        </a:rPr>
                        <a:t>Аккомпаниатор</a:t>
                      </a:r>
                      <a:endParaRPr lang="ru-RU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52" marR="49952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10 000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52" marR="49952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10 300</a:t>
                      </a:r>
                      <a:endParaRPr lang="ru-RU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52" marR="49952" marT="0" marB="0"/>
                </a:tc>
              </a:tr>
              <a:tr h="1653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ru-RU" sz="1200" dirty="0" err="1">
                          <a:effectLst/>
                        </a:rPr>
                        <a:t>Культорганизатор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52" marR="49952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0790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ru-RU" sz="1200" dirty="0">
                          <a:effectLst/>
                        </a:rPr>
                        <a:t>Профессиональная квалификационная группа «Должности работников культуры, искусства и кинематографии ведущего звена»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52" marR="4995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53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ru-RU" sz="1200">
                          <a:effectLst/>
                        </a:rPr>
                        <a:t>Библиотекарь</a:t>
                      </a:r>
                      <a:endParaRPr lang="ru-RU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52" marR="49952" marT="0" marB="0"/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10 500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52" marR="49952" marT="0" marB="0"/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13 000</a:t>
                      </a:r>
                      <a:endParaRPr lang="ru-RU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52" marR="49952" marT="0" marB="0"/>
                </a:tc>
              </a:tr>
              <a:tr h="1653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ru-RU" sz="1200" dirty="0">
                          <a:effectLst/>
                        </a:rPr>
                        <a:t>Художник-декоратор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52" marR="49952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53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ru-RU" sz="1200" dirty="0">
                          <a:effectLst/>
                        </a:rPr>
                        <a:t>Ведущий библиотекарь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52" marR="49952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53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ru-RU" sz="1200" dirty="0">
                          <a:effectLst/>
                        </a:rPr>
                        <a:t>Главный библиотекарь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52" marR="49952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0790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ru-RU" sz="1200" dirty="0">
                          <a:effectLst/>
                        </a:rPr>
                        <a:t>Профессиональная квалификационная группа «Должности руководящего состава учреждений культуры, искусства и кинематографии»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52" marR="4995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07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ru-RU" sz="1200">
                          <a:effectLst/>
                        </a:rPr>
                        <a:t>Заведующий отделом (сектором) библиотеки </a:t>
                      </a:r>
                      <a:endParaRPr lang="ru-RU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52" marR="49952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ru-RU" sz="1200">
                          <a:effectLst/>
                        </a:rPr>
                        <a:t>11 700</a:t>
                      </a:r>
                      <a:endParaRPr lang="ru-RU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52" marR="49952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ru-RU" sz="1200" dirty="0">
                          <a:effectLst/>
                        </a:rPr>
                        <a:t>14 300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52" marR="49952" marT="0" marB="0"/>
                </a:tc>
              </a:tr>
              <a:tr h="3307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ru-RU" sz="1200" dirty="0">
                          <a:effectLst/>
                        </a:rPr>
                        <a:t>Заведующий отделом (сектором) музея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52" marR="49952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-2159208" y="2967283"/>
            <a:ext cx="2258029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59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149262" y="0"/>
            <a:ext cx="1042738" cy="6858000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Шестиугольник 6"/>
          <p:cNvSpPr/>
          <p:nvPr/>
        </p:nvSpPr>
        <p:spPr>
          <a:xfrm>
            <a:off x="11409049" y="6043274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Шестиугольник 7"/>
          <p:cNvSpPr/>
          <p:nvPr/>
        </p:nvSpPr>
        <p:spPr>
          <a:xfrm>
            <a:off x="11409049" y="5374180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1975" y="5708861"/>
            <a:ext cx="670618" cy="57917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096181" y="242411"/>
            <a:ext cx="876343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2. Базовые оклады работников профессиональных квалификационных групп должностей 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медицинских и фармацевтических работников</a:t>
            </a:r>
            <a:r>
              <a:rPr lang="ru-RU" sz="1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в общеобразовательных организациях Республики Татарстан устанавливаются в следующих размерах: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5599228"/>
              </p:ext>
            </p:extLst>
          </p:nvPr>
        </p:nvGraphicFramePr>
        <p:xfrm>
          <a:off x="882315" y="1185545"/>
          <a:ext cx="8921350" cy="640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9067"/>
                <a:gridCol w="4688007"/>
                <a:gridCol w="1654276"/>
              </a:tblGrid>
              <a:tr h="6197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ru-RU" sz="1400" dirty="0">
                          <a:effectLst/>
                        </a:rPr>
                        <a:t>Квалификационный уровень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ru-RU" sz="1400">
                          <a:effectLst/>
                        </a:rPr>
                        <a:t>Наименование должности</a:t>
                      </a:r>
                      <a:endParaRPr lang="ru-RU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ru-RU" sz="1400" dirty="0">
                          <a:effectLst/>
                        </a:rPr>
                        <a:t>Размер базового оклада в месяц, рублей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190625"/>
              </p:ext>
            </p:extLst>
          </p:nvPr>
        </p:nvGraphicFramePr>
        <p:xfrm>
          <a:off x="882315" y="1825625"/>
          <a:ext cx="8921351" cy="45925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4759"/>
                <a:gridCol w="4696433"/>
                <a:gridCol w="1650159"/>
              </a:tblGrid>
              <a:tr h="1556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endParaRPr lang="ru-RU" sz="7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15" marR="50015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50015" marR="5001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endParaRPr lang="ru-RU" sz="7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15" marR="50015" marT="0" marB="0"/>
                </a:tc>
              </a:tr>
              <a:tr h="311207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ru-RU" sz="1200" dirty="0">
                          <a:effectLst/>
                        </a:rPr>
                        <a:t>Профессиональная квалификационная группа медицинский и фармацевтический персонал первого уровня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15" marR="5001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12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ru-RU" sz="1200" dirty="0">
                          <a:effectLst/>
                        </a:rPr>
                        <a:t>Первый квалификационный уровень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15" marR="5001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ru-RU" sz="1200" dirty="0">
                          <a:effectLst/>
                        </a:rPr>
                        <a:t>Младшая медицинская сестра по уходу за больными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15" marR="5001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ru-RU" sz="1200">
                          <a:effectLst/>
                        </a:rPr>
                        <a:t>9 489</a:t>
                      </a:r>
                      <a:endParaRPr lang="ru-RU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15" marR="50015" marT="0" marB="0"/>
                </a:tc>
              </a:tr>
              <a:tr h="311207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ru-RU" sz="1200" dirty="0">
                          <a:effectLst/>
                        </a:rPr>
                        <a:t>Профессиональная квалификационная группа должностей среднего медицинского и фармацевтического персонала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15" marR="5001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73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ru-RU" sz="1200">
                          <a:effectLst/>
                        </a:rPr>
                        <a:t>Первый квалификационный уровень</a:t>
                      </a:r>
                      <a:endParaRPr lang="ru-RU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15" marR="5001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ru-RU" sz="1200" dirty="0">
                          <a:effectLst/>
                        </a:rPr>
                        <a:t>Инструктор по лечебной физкультуре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15" marR="5001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ru-RU" sz="1200">
                          <a:effectLst/>
                        </a:rPr>
                        <a:t>10 000</a:t>
                      </a:r>
                      <a:endParaRPr lang="ru-RU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15" marR="50015" marT="0" marB="0"/>
                </a:tc>
              </a:tr>
              <a:tr h="3112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ru-RU" sz="1200">
                          <a:effectLst/>
                        </a:rPr>
                        <a:t>Второй квалификационный уровень</a:t>
                      </a:r>
                      <a:endParaRPr lang="ru-RU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15" marR="5001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ru-RU" sz="1200" dirty="0">
                          <a:effectLst/>
                        </a:rPr>
                        <a:t>Медицинская сестра диетическая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15" marR="5001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ru-RU" sz="1200">
                          <a:effectLst/>
                        </a:rPr>
                        <a:t>10 500</a:t>
                      </a:r>
                      <a:endParaRPr lang="ru-RU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15" marR="50015" marT="0" marB="0"/>
                </a:tc>
              </a:tr>
              <a:tr h="169497">
                <a:tc row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ru-RU" sz="1200">
                          <a:effectLst/>
                        </a:rPr>
                        <a:t>Третий квалификационный уровень</a:t>
                      </a:r>
                      <a:endParaRPr lang="ru-RU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15" marR="5001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ru-RU" sz="1200" dirty="0">
                          <a:effectLst/>
                        </a:rPr>
                        <a:t>Медицинская сестра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15" marR="50015" marT="0" marB="0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ru-RU" sz="1200">
                          <a:effectLst/>
                        </a:rPr>
                        <a:t>11 000</a:t>
                      </a:r>
                      <a:endParaRPr lang="ru-RU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15" marR="50015" marT="0" marB="0"/>
                </a:tc>
              </a:tr>
              <a:tr h="3112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ru-RU" sz="1200" dirty="0">
                          <a:effectLst/>
                        </a:rPr>
                        <a:t>Медицинская сестра по физиотерапии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15" marR="50015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56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ru-RU" sz="1200" dirty="0">
                          <a:effectLst/>
                        </a:rPr>
                        <a:t>Медицинская сестра по массажу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15" marR="50015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5603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ru-RU" sz="1200">
                          <a:effectLst/>
                        </a:rPr>
                        <a:t>Четвертый квалификационный уровень</a:t>
                      </a:r>
                      <a:endParaRPr lang="ru-RU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15" marR="5001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ru-RU" sz="1200" dirty="0">
                          <a:effectLst/>
                        </a:rPr>
                        <a:t>Фельдшер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15" marR="50015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ru-RU" sz="1200" dirty="0">
                          <a:effectLst/>
                        </a:rPr>
                        <a:t>11 700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15" marR="50015" marT="0" marB="0"/>
                </a:tc>
              </a:tr>
              <a:tr h="3112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ru-RU" sz="1200" dirty="0">
                          <a:effectLst/>
                        </a:rPr>
                        <a:t>Медицинская сестра процедурной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15" marR="50015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5603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ru-RU" sz="1200">
                          <a:effectLst/>
                        </a:rPr>
                        <a:t>Пятый квалификационный уровень</a:t>
                      </a:r>
                      <a:endParaRPr lang="ru-RU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15" marR="5001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ru-RU" sz="1200">
                          <a:effectLst/>
                        </a:rPr>
                        <a:t>Старшая медицинская сестра</a:t>
                      </a:r>
                      <a:endParaRPr lang="ru-RU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15" marR="50015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ru-RU" sz="1200" dirty="0">
                          <a:effectLst/>
                        </a:rPr>
                        <a:t>12 700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15" marR="50015" marT="0" marB="0"/>
                </a:tc>
              </a:tr>
              <a:tr h="3112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ru-RU" sz="1200" dirty="0">
                          <a:effectLst/>
                        </a:rPr>
                        <a:t>Заведующий здравпунктом – фельдшер (медицинская сестра)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15" marR="50015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5603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ru-RU" sz="1200" dirty="0">
                          <a:effectLst/>
                        </a:rPr>
                        <a:t>Профессиональная квалификационная группа должностей врачей и провизоров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15" marR="5001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780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ru-RU" sz="1200">
                          <a:effectLst/>
                        </a:rPr>
                        <a:t>Второй квалификационный уровень</a:t>
                      </a:r>
                      <a:endParaRPr lang="ru-RU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15" marR="5001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ru-RU" sz="1200" dirty="0">
                          <a:effectLst/>
                        </a:rPr>
                        <a:t>Врачи-специалисты (кроме врачей-специалистов, отнесенных к третьему и четвертому квалификационным уровням)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15" marR="5001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ru-RU" sz="1200" dirty="0">
                          <a:effectLst/>
                        </a:rPr>
                        <a:t>14 200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15" marR="50015" marT="0" marB="0"/>
                </a:tc>
              </a:tr>
            </a:tbl>
          </a:graphicData>
        </a:graphic>
      </p:graphicFrame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3733800" y="18256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7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149262" y="0"/>
            <a:ext cx="1042738" cy="6858000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Шестиугольник 6"/>
          <p:cNvSpPr/>
          <p:nvPr/>
        </p:nvSpPr>
        <p:spPr>
          <a:xfrm>
            <a:off x="11409049" y="6043274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Шестиугольник 7"/>
          <p:cNvSpPr/>
          <p:nvPr/>
        </p:nvSpPr>
        <p:spPr>
          <a:xfrm>
            <a:off x="11409049" y="5374180"/>
            <a:ext cx="665748" cy="57943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1975" y="5708861"/>
            <a:ext cx="670618" cy="57917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261386" y="3090623"/>
            <a:ext cx="48782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5086C2"/>
                </a:solidFill>
                <a:latin typeface="Verdana"/>
              </a:rPr>
              <a:t>ОБЩЕЕ ОБРАЗОВАНИЕ</a:t>
            </a:r>
            <a:endParaRPr lang="ru-RU" altLang="ru-RU" sz="2800" b="1" dirty="0">
              <a:solidFill>
                <a:srgbClr val="5086C2"/>
              </a:solidFill>
              <a:latin typeface="Verdana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688013" y="11668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8" name="Объект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4378863"/>
              </p:ext>
            </p:extLst>
          </p:nvPr>
        </p:nvGraphicFramePr>
        <p:xfrm>
          <a:off x="2539067" y="1016409"/>
          <a:ext cx="2794562" cy="23405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0" name="CorelDRAW" r:id="rId4" imgW="4905466" imgH="4107778" progId="CorelDraw.Graphic.16">
                  <p:embed/>
                </p:oleObj>
              </mc:Choice>
              <mc:Fallback>
                <p:oleObj name="CorelDRAW" r:id="rId4" imgW="4905466" imgH="4107778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39067" y="1016409"/>
                        <a:ext cx="2794562" cy="23405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Объект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1927944"/>
              </p:ext>
            </p:extLst>
          </p:nvPr>
        </p:nvGraphicFramePr>
        <p:xfrm>
          <a:off x="2610855" y="3467749"/>
          <a:ext cx="2650985" cy="22203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1" name="CorelDRAW" r:id="rId6" imgW="4905466" imgH="4107778" progId="CorelDraw.Graphic.16">
                  <p:embed/>
                </p:oleObj>
              </mc:Choice>
              <mc:Fallback>
                <p:oleObj name="CorelDRAW" r:id="rId6" imgW="4905466" imgH="4107778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610855" y="3467749"/>
                        <a:ext cx="2650985" cy="22203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Объект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1265025"/>
              </p:ext>
            </p:extLst>
          </p:nvPr>
        </p:nvGraphicFramePr>
        <p:xfrm>
          <a:off x="383581" y="2335174"/>
          <a:ext cx="2704524" cy="22651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2" name="CorelDRAW" r:id="rId8" imgW="4905466" imgH="4107778" progId="CorelDraw.Graphic.16">
                  <p:embed/>
                </p:oleObj>
              </mc:Choice>
              <mc:Fallback>
                <p:oleObj name="CorelDRAW" r:id="rId8" imgW="4905466" imgH="4107778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83581" y="2335174"/>
                        <a:ext cx="2704524" cy="22651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6182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</TotalTime>
  <Words>5153</Words>
  <Application>Microsoft Office PowerPoint</Application>
  <PresentationFormat>Широкоэкранный</PresentationFormat>
  <Paragraphs>1449</Paragraphs>
  <Slides>41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9" baseType="lpstr">
      <vt:lpstr>Arial</vt:lpstr>
      <vt:lpstr>Calibri</vt:lpstr>
      <vt:lpstr>Calibri Light</vt:lpstr>
      <vt:lpstr>Times New Roman</vt:lpstr>
      <vt:lpstr>Verdana</vt:lpstr>
      <vt:lpstr>Wingdings</vt:lpstr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112</cp:revision>
  <cp:lastPrinted>2018-08-16T08:28:19Z</cp:lastPrinted>
  <dcterms:created xsi:type="dcterms:W3CDTF">2018-08-13T07:41:18Z</dcterms:created>
  <dcterms:modified xsi:type="dcterms:W3CDTF">2018-08-16T08:31:15Z</dcterms:modified>
</cp:coreProperties>
</file>