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9" r:id="rId2"/>
    <p:sldId id="260" r:id="rId3"/>
    <p:sldId id="258" r:id="rId4"/>
    <p:sldId id="261" r:id="rId5"/>
    <p:sldId id="262" r:id="rId6"/>
    <p:sldId id="263" r:id="rId7"/>
    <p:sldId id="264" r:id="rId8"/>
    <p:sldId id="268" r:id="rId9"/>
    <p:sldId id="266" r:id="rId10"/>
    <p:sldId id="267" r:id="rId11"/>
    <p:sldId id="265" r:id="rId12"/>
    <p:sldId id="273" r:id="rId13"/>
    <p:sldId id="270" r:id="rId14"/>
    <p:sldId id="269" r:id="rId15"/>
    <p:sldId id="272" r:id="rId16"/>
    <p:sldId id="271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1B0E"/>
    <a:srgbClr val="3036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84" y="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2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8666" y="898344"/>
            <a:ext cx="8710863" cy="914459"/>
          </a:xfrm>
        </p:spPr>
        <p:txBody>
          <a:bodyPr>
            <a:normAutofit/>
          </a:bodyPr>
          <a:lstStyle/>
          <a:p>
            <a:pPr algn="ctr"/>
            <a:r>
              <a:rPr lang="ru-RU" sz="2400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ТАТАРСКАЯ РЕСПУБЛИКАНСКАЯ ОРГАНИЗАЦИЯ</a:t>
            </a:r>
            <a:br>
              <a:rPr lang="ru-RU" sz="2400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ОБЩЕРОССИЙСКОГО ПРОФСОЮЗА ОБРАЗОВАНИЯ</a:t>
            </a:r>
            <a:endParaRPr lang="ru-RU" sz="2400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98516" y="3107598"/>
            <a:ext cx="8271164" cy="1904977"/>
          </a:xfrm>
        </p:spPr>
        <p:txBody>
          <a:bodyPr>
            <a:normAutofit fontScale="70000" lnSpcReduction="20000"/>
          </a:bodyPr>
          <a:lstStyle/>
          <a:p>
            <a:r>
              <a:rPr lang="ru-RU" sz="7700" b="1" dirty="0" smtClean="0"/>
              <a:t>РЕДАКЦИОННАЯ КУХНЯ</a:t>
            </a:r>
          </a:p>
          <a:p>
            <a:pPr algn="ctr"/>
            <a:r>
              <a:rPr lang="ru-RU" sz="4400" b="1" i="1" dirty="0" smtClean="0"/>
              <a:t>ИЛИ </a:t>
            </a:r>
          </a:p>
          <a:p>
            <a:pPr algn="ctr"/>
            <a:r>
              <a:rPr lang="ru-RU" sz="4400" b="1" dirty="0" smtClean="0"/>
              <a:t>КАК СДЕЛАТЬ ПРОФСОЮЗНУЮ ГАЗЕТУ</a:t>
            </a:r>
            <a:endParaRPr lang="ru-RU" sz="4400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616" y="1949615"/>
            <a:ext cx="737960" cy="80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1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2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66" y="906192"/>
            <a:ext cx="6377324" cy="50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8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1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8608" y="4249489"/>
            <a:ext cx="4381135" cy="1076779"/>
          </a:xfrm>
        </p:spPr>
        <p:txBody>
          <a:bodyPr>
            <a:normAutofit fontScale="90000"/>
          </a:bodyPr>
          <a:lstStyle/>
          <a:p>
            <a:r>
              <a:rPr lang="ru-RU" sz="3200" b="1" spc="0" dirty="0">
                <a:ln w="0"/>
                <a:solidFill>
                  <a:schemeClr val="tx1"/>
                </a:solidFill>
              </a:rPr>
              <a:t>Чем 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>больше статья, </a:t>
            </a:r>
            <a:br>
              <a:rPr lang="ru-RU" sz="3200" b="1" spc="0" dirty="0" smtClean="0">
                <a:ln w="0"/>
                <a:solidFill>
                  <a:schemeClr val="tx1"/>
                </a:solidFill>
              </a:rPr>
            </a:br>
            <a:r>
              <a:rPr lang="ru-RU" sz="3200" b="1" spc="0" dirty="0" smtClean="0">
                <a:ln w="0"/>
                <a:solidFill>
                  <a:schemeClr val="tx1"/>
                </a:solidFill>
              </a:rPr>
              <a:t>тем </a:t>
            </a:r>
            <a:r>
              <a:rPr lang="ru-RU" sz="3200" b="1" spc="0" dirty="0">
                <a:ln w="0"/>
                <a:solidFill>
                  <a:schemeClr val="tx1"/>
                </a:solidFill>
              </a:rPr>
              <a:t>крупнее заголовок 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/>
            </a:r>
            <a:br>
              <a:rPr lang="ru-RU" sz="3200" b="1" spc="0" dirty="0" smtClean="0">
                <a:ln w="0"/>
                <a:solidFill>
                  <a:schemeClr val="tx1"/>
                </a:solidFill>
              </a:rPr>
            </a:br>
            <a:r>
              <a:rPr lang="ru-RU" sz="3200" b="1" spc="0" dirty="0">
                <a:ln w="0"/>
                <a:solidFill>
                  <a:schemeClr val="tx1"/>
                </a:solidFill>
              </a:rPr>
              <a:t/>
            </a:r>
            <a:br>
              <a:rPr lang="ru-RU" sz="3200" b="1" spc="0" dirty="0">
                <a:ln w="0"/>
                <a:solidFill>
                  <a:schemeClr val="tx1"/>
                </a:solidFill>
              </a:rPr>
            </a:br>
            <a:r>
              <a:rPr lang="ru-RU" sz="3200" b="1" spc="0" dirty="0" smtClean="0">
                <a:ln w="0"/>
                <a:solidFill>
                  <a:schemeClr val="tx1"/>
                </a:solidFill>
              </a:rPr>
              <a:t>Используйте подзаголовки </a:t>
            </a:r>
            <a:br>
              <a:rPr lang="ru-RU" sz="3200" b="1" spc="0" dirty="0" smtClean="0">
                <a:ln w="0"/>
                <a:solidFill>
                  <a:schemeClr val="tx1"/>
                </a:solidFill>
              </a:rPr>
            </a:br>
            <a:r>
              <a:rPr lang="ru-RU" sz="3200" b="1" spc="0" dirty="0">
                <a:ln w="0"/>
                <a:solidFill>
                  <a:schemeClr val="tx1"/>
                </a:solidFill>
              </a:rPr>
              <a:t/>
            </a:r>
            <a:br>
              <a:rPr lang="ru-RU" sz="3200" b="1" spc="0" dirty="0">
                <a:ln w="0"/>
                <a:solidFill>
                  <a:schemeClr val="tx1"/>
                </a:solidFill>
              </a:rPr>
            </a:br>
            <a:r>
              <a:rPr lang="ru-RU" sz="3200" b="1" spc="0" dirty="0" smtClean="0">
                <a:ln w="0"/>
                <a:solidFill>
                  <a:schemeClr val="tx1"/>
                </a:solidFill>
              </a:rPr>
              <a:t>Не использовать </a:t>
            </a:r>
            <a:br>
              <a:rPr lang="ru-RU" sz="3200" b="1" spc="0" dirty="0" smtClean="0">
                <a:ln w="0"/>
                <a:solidFill>
                  <a:schemeClr val="tx1"/>
                </a:solidFill>
              </a:rPr>
            </a:br>
            <a:r>
              <a:rPr lang="ru-RU" sz="3200" b="1" spc="0" dirty="0" smtClean="0">
                <a:ln w="0"/>
                <a:solidFill>
                  <a:schemeClr val="tx1"/>
                </a:solidFill>
              </a:rPr>
              <a:t>в заголовках переносы!</a:t>
            </a:r>
            <a:endParaRPr lang="ru-RU" sz="3200" b="1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08608" y="1155213"/>
            <a:ext cx="7315200" cy="738323"/>
          </a:xfrm>
        </p:spPr>
        <p:txBody>
          <a:bodyPr>
            <a:noAutofit/>
          </a:bodyPr>
          <a:lstStyle/>
          <a:p>
            <a:pPr lvl="0"/>
            <a:r>
              <a:rPr lang="ru-RU" sz="4400" b="1" dirty="0" smtClean="0"/>
              <a:t>Заголовок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58" y="2323941"/>
            <a:ext cx="256054" cy="2194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58" y="3570115"/>
            <a:ext cx="256054" cy="2194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46" y="4787878"/>
            <a:ext cx="256054" cy="2194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26847" t="24896" r="15243" b="41674"/>
          <a:stretch/>
        </p:blipFill>
        <p:spPr>
          <a:xfrm>
            <a:off x="5212051" y="1678588"/>
            <a:ext cx="3797266" cy="310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4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1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08608" y="1155213"/>
            <a:ext cx="7315200" cy="738323"/>
          </a:xfrm>
        </p:spPr>
        <p:txBody>
          <a:bodyPr>
            <a:noAutofit/>
          </a:bodyPr>
          <a:lstStyle/>
          <a:p>
            <a:pPr lvl="0"/>
            <a:r>
              <a:rPr lang="ru-RU" sz="4400" b="1" dirty="0" smtClean="0"/>
              <a:t>Фотографии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8" y="2485781"/>
            <a:ext cx="256054" cy="2194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58" y="3788600"/>
            <a:ext cx="256054" cy="2194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46" y="5033784"/>
            <a:ext cx="256054" cy="219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951" y="761531"/>
            <a:ext cx="6657049" cy="40165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7621" y="4495394"/>
            <a:ext cx="4987392" cy="1076779"/>
          </a:xfrm>
        </p:spPr>
        <p:txBody>
          <a:bodyPr>
            <a:normAutofit fontScale="90000"/>
          </a:bodyPr>
          <a:lstStyle/>
          <a:p>
            <a:r>
              <a:rPr lang="ru-RU" sz="3200" b="1" spc="0" dirty="0">
                <a:ln w="0"/>
                <a:solidFill>
                  <a:schemeClr val="tx1"/>
                </a:solidFill>
              </a:rPr>
              <a:t>Непропорционально сжимать фотографии категорически нельзя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/>
            </a:r>
            <a:br>
              <a:rPr lang="ru-RU" sz="3200" b="1" spc="0" dirty="0" smtClean="0">
                <a:ln w="0"/>
                <a:solidFill>
                  <a:schemeClr val="tx1"/>
                </a:solidFill>
              </a:rPr>
            </a:br>
            <a:r>
              <a:rPr lang="ru-RU" sz="3200" b="1" spc="0" dirty="0">
                <a:ln w="0"/>
                <a:solidFill>
                  <a:schemeClr val="tx1"/>
                </a:solidFill>
              </a:rPr>
              <a:t/>
            </a:r>
            <a:br>
              <a:rPr lang="ru-RU" sz="3200" b="1" spc="0" dirty="0">
                <a:ln w="0"/>
                <a:solidFill>
                  <a:schemeClr val="tx1"/>
                </a:solidFill>
              </a:rPr>
            </a:br>
            <a:r>
              <a:rPr lang="ru-RU" sz="3200" b="1" spc="0" dirty="0">
                <a:ln w="0"/>
                <a:solidFill>
                  <a:schemeClr val="tx1"/>
                </a:solidFill>
              </a:rPr>
              <a:t>Не ставьте 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/>
            </a:r>
            <a:br>
              <a:rPr lang="ru-RU" sz="3200" b="1" spc="0" dirty="0" smtClean="0">
                <a:ln w="0"/>
                <a:solidFill>
                  <a:schemeClr val="tx1"/>
                </a:solidFill>
              </a:rPr>
            </a:br>
            <a:r>
              <a:rPr lang="ru-RU" sz="3200" b="1" spc="0" dirty="0" smtClean="0">
                <a:ln w="0"/>
                <a:solidFill>
                  <a:schemeClr val="tx1"/>
                </a:solidFill>
              </a:rPr>
              <a:t>очень </a:t>
            </a:r>
            <a:r>
              <a:rPr lang="ru-RU" sz="3200" b="1" spc="0" dirty="0">
                <a:ln w="0"/>
                <a:solidFill>
                  <a:schemeClr val="tx1"/>
                </a:solidFill>
              </a:rPr>
              <a:t>мелкие 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>фотографии</a:t>
            </a:r>
            <a:br>
              <a:rPr lang="ru-RU" sz="3200" b="1" spc="0" dirty="0" smtClean="0">
                <a:ln w="0"/>
                <a:solidFill>
                  <a:schemeClr val="tx1"/>
                </a:solidFill>
              </a:rPr>
            </a:br>
            <a:r>
              <a:rPr lang="ru-RU" sz="3200" b="1" spc="0" dirty="0">
                <a:ln w="0"/>
                <a:solidFill>
                  <a:schemeClr val="tx1"/>
                </a:solidFill>
              </a:rPr>
              <a:t/>
            </a:r>
            <a:br>
              <a:rPr lang="ru-RU" sz="3200" b="1" spc="0" dirty="0">
                <a:ln w="0"/>
                <a:solidFill>
                  <a:schemeClr val="tx1"/>
                </a:solidFill>
              </a:rPr>
            </a:br>
            <a:r>
              <a:rPr lang="ru-RU" sz="3200" b="1" spc="0" dirty="0">
                <a:ln w="0"/>
                <a:solidFill>
                  <a:schemeClr val="tx1"/>
                </a:solidFill>
              </a:rPr>
              <a:t>На полосе должна быть главная 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>фотография</a:t>
            </a:r>
            <a:endParaRPr lang="ru-RU" sz="3200" b="1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3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1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08608" y="1155213"/>
            <a:ext cx="7315200" cy="738323"/>
          </a:xfrm>
        </p:spPr>
        <p:txBody>
          <a:bodyPr>
            <a:noAutofit/>
          </a:bodyPr>
          <a:lstStyle/>
          <a:p>
            <a:pPr lvl="0"/>
            <a:r>
              <a:rPr lang="ru-RU" sz="4400" b="1" dirty="0" smtClean="0"/>
              <a:t>Шапка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t="9086" b="81475"/>
          <a:stretch/>
        </p:blipFill>
        <p:spPr>
          <a:xfrm>
            <a:off x="627836" y="2311288"/>
            <a:ext cx="4364475" cy="7444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36" y="3241996"/>
            <a:ext cx="4656629" cy="18626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3379" y="4292572"/>
            <a:ext cx="3552825" cy="14287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1643" y="1094102"/>
            <a:ext cx="4671169" cy="115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3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3519" y="761531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93614" y="1167348"/>
            <a:ext cx="7315200" cy="738323"/>
          </a:xfrm>
        </p:spPr>
        <p:txBody>
          <a:bodyPr>
            <a:noAutofit/>
          </a:bodyPr>
          <a:lstStyle/>
          <a:p>
            <a:pPr lvl="0"/>
            <a:r>
              <a:rPr lang="ru-RU" sz="4400" b="1" dirty="0" smtClean="0"/>
              <a:t>Выходные данные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3614" y="4434151"/>
            <a:ext cx="6133762" cy="1076779"/>
          </a:xfrm>
        </p:spPr>
        <p:txBody>
          <a:bodyPr>
            <a:noAutofit/>
          </a:bodyPr>
          <a:lstStyle/>
          <a:p>
            <a:r>
              <a:rPr lang="ru-RU" sz="2400" b="1" spc="0" dirty="0">
                <a:ln w="0"/>
                <a:solidFill>
                  <a:schemeClr val="tx1"/>
                </a:solidFill>
              </a:rPr>
              <a:t>- Название газеты (логотип) </a:t>
            </a:r>
            <a:br>
              <a:rPr lang="ru-RU" sz="2400" b="1" spc="0" dirty="0">
                <a:ln w="0"/>
                <a:solidFill>
                  <a:schemeClr val="tx1"/>
                </a:solidFill>
              </a:rPr>
            </a:br>
            <a:r>
              <a:rPr lang="ru-RU" sz="2400" b="1" spc="0" dirty="0">
                <a:ln w="0"/>
                <a:solidFill>
                  <a:schemeClr val="tx1"/>
                </a:solidFill>
              </a:rPr>
              <a:t>- сообщение об издателе, учредителях</a:t>
            </a:r>
            <a:br>
              <a:rPr lang="ru-RU" sz="2400" b="1" spc="0" dirty="0">
                <a:ln w="0"/>
                <a:solidFill>
                  <a:schemeClr val="tx1"/>
                </a:solidFill>
              </a:rPr>
            </a:br>
            <a:r>
              <a:rPr lang="ru-RU" sz="2400" b="1" spc="0" dirty="0" smtClean="0">
                <a:ln w="0"/>
                <a:solidFill>
                  <a:schemeClr val="tx1"/>
                </a:solidFill>
              </a:rPr>
              <a:t>- </a:t>
            </a:r>
            <a:r>
              <a:rPr lang="ru-RU" sz="2400" b="1" spc="0" dirty="0">
                <a:ln w="0"/>
                <a:solidFill>
                  <a:schemeClr val="tx1"/>
                </a:solidFill>
              </a:rPr>
              <a:t>фамилия и инициалы редактора</a:t>
            </a:r>
            <a:br>
              <a:rPr lang="ru-RU" sz="2400" b="1" spc="0" dirty="0">
                <a:ln w="0"/>
                <a:solidFill>
                  <a:schemeClr val="tx1"/>
                </a:solidFill>
              </a:rPr>
            </a:br>
            <a:r>
              <a:rPr lang="ru-RU" sz="2400" b="1" spc="0" dirty="0">
                <a:ln w="0"/>
                <a:solidFill>
                  <a:schemeClr val="tx1"/>
                </a:solidFill>
              </a:rPr>
              <a:t>- состав редакционной коллегии </a:t>
            </a:r>
            <a:br>
              <a:rPr lang="ru-RU" sz="2400" b="1" spc="0" dirty="0">
                <a:ln w="0"/>
                <a:solidFill>
                  <a:schemeClr val="tx1"/>
                </a:solidFill>
              </a:rPr>
            </a:br>
            <a:r>
              <a:rPr lang="ru-RU" sz="2400" b="1" spc="0" dirty="0">
                <a:ln w="0"/>
                <a:solidFill>
                  <a:schemeClr val="tx1"/>
                </a:solidFill>
              </a:rPr>
              <a:t>- адрес редакции, </a:t>
            </a:r>
            <a:r>
              <a:rPr lang="ru-RU" sz="2400" b="1" spc="0" dirty="0" smtClean="0">
                <a:ln w="0"/>
                <a:solidFill>
                  <a:schemeClr val="tx1"/>
                </a:solidFill>
              </a:rPr>
              <a:t>телефоны</a:t>
            </a:r>
            <a:r>
              <a:rPr lang="ru-RU" sz="2400" b="1" spc="0" dirty="0">
                <a:ln w="0"/>
                <a:solidFill>
                  <a:schemeClr val="tx1"/>
                </a:solidFill>
              </a:rPr>
              <a:t/>
            </a:r>
            <a:br>
              <a:rPr lang="ru-RU" sz="2400" b="1" spc="0" dirty="0">
                <a:ln w="0"/>
                <a:solidFill>
                  <a:schemeClr val="tx1"/>
                </a:solidFill>
              </a:rPr>
            </a:br>
            <a:r>
              <a:rPr lang="ru-RU" sz="2400" b="1" spc="0" dirty="0">
                <a:ln w="0"/>
                <a:solidFill>
                  <a:schemeClr val="tx1"/>
                </a:solidFill>
              </a:rPr>
              <a:t>- дни выхода газеты </a:t>
            </a:r>
            <a:br>
              <a:rPr lang="ru-RU" sz="2400" b="1" spc="0" dirty="0">
                <a:ln w="0"/>
                <a:solidFill>
                  <a:schemeClr val="tx1"/>
                </a:solidFill>
              </a:rPr>
            </a:br>
            <a:r>
              <a:rPr lang="ru-RU" sz="2400" b="1" spc="0" dirty="0">
                <a:ln w="0"/>
                <a:solidFill>
                  <a:schemeClr val="tx1"/>
                </a:solidFill>
              </a:rPr>
              <a:t>- тираж </a:t>
            </a:r>
            <a:br>
              <a:rPr lang="ru-RU" sz="2400" b="1" spc="0" dirty="0">
                <a:ln w="0"/>
                <a:solidFill>
                  <a:schemeClr val="tx1"/>
                </a:solidFill>
              </a:rPr>
            </a:br>
            <a:r>
              <a:rPr lang="ru-RU" sz="2400" b="1" spc="0" dirty="0" smtClean="0">
                <a:ln w="0"/>
                <a:solidFill>
                  <a:schemeClr val="tx1"/>
                </a:solidFill>
              </a:rPr>
              <a:t>- </a:t>
            </a:r>
            <a:r>
              <a:rPr lang="ru-RU" sz="2400" b="1" spc="0" dirty="0">
                <a:ln w="0"/>
                <a:solidFill>
                  <a:schemeClr val="tx1"/>
                </a:solidFill>
              </a:rPr>
              <a:t>информация об издательстве или типографии с указанием адреса</a:t>
            </a:r>
            <a:br>
              <a:rPr lang="ru-RU" sz="2400" b="1" spc="0" dirty="0">
                <a:ln w="0"/>
                <a:solidFill>
                  <a:schemeClr val="tx1"/>
                </a:solidFill>
              </a:rPr>
            </a:br>
            <a:r>
              <a:rPr lang="ru-RU" sz="2400" b="1" spc="0" dirty="0">
                <a:ln w="0"/>
                <a:solidFill>
                  <a:schemeClr val="tx1"/>
                </a:solidFill>
              </a:rPr>
              <a:t>- номер </a:t>
            </a:r>
            <a:r>
              <a:rPr lang="ru-RU" sz="2400" b="1" spc="0" dirty="0" smtClean="0">
                <a:ln w="0"/>
                <a:solidFill>
                  <a:schemeClr val="tx1"/>
                </a:solidFill>
              </a:rPr>
              <a:t>заказа</a:t>
            </a:r>
            <a:endParaRPr lang="ru-RU" sz="2400" b="1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397" y="4143842"/>
            <a:ext cx="614362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0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3519" y="761531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93614" y="1167348"/>
            <a:ext cx="7315200" cy="738323"/>
          </a:xfrm>
        </p:spPr>
        <p:txBody>
          <a:bodyPr>
            <a:noAutofit/>
          </a:bodyPr>
          <a:lstStyle/>
          <a:p>
            <a:pPr lvl="0"/>
            <a:r>
              <a:rPr lang="ru-RU" sz="4400" b="1" dirty="0" smtClean="0"/>
              <a:t>Рубрики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64188" y="1968655"/>
            <a:ext cx="5334935" cy="29206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48198" y="1683143"/>
            <a:ext cx="6133762" cy="849918"/>
          </a:xfrm>
        </p:spPr>
        <p:txBody>
          <a:bodyPr>
            <a:noAutofit/>
          </a:bodyPr>
          <a:lstStyle/>
          <a:p>
            <a:r>
              <a:rPr lang="ru-RU" sz="2400" b="1" spc="0" dirty="0" smtClean="0">
                <a:ln w="0"/>
                <a:solidFill>
                  <a:schemeClr val="tx1"/>
                </a:solidFill>
              </a:rPr>
              <a:t>способ </a:t>
            </a:r>
            <a:r>
              <a:rPr lang="ru-RU" sz="2400" b="1" spc="0" dirty="0">
                <a:ln w="0"/>
                <a:solidFill>
                  <a:schemeClr val="tx1"/>
                </a:solidFill>
              </a:rPr>
              <a:t>организации газетного материала по тематическому </a:t>
            </a:r>
            <a:r>
              <a:rPr lang="ru-RU" sz="2400" b="1" spc="0" dirty="0" smtClean="0">
                <a:ln w="0"/>
                <a:solidFill>
                  <a:schemeClr val="tx1"/>
                </a:solidFill>
              </a:rPr>
              <a:t>признаку</a:t>
            </a:r>
            <a:endParaRPr lang="ru-RU" sz="2400" b="1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60548"/>
          <a:stretch/>
        </p:blipFill>
        <p:spPr>
          <a:xfrm>
            <a:off x="-23521" y="2686400"/>
            <a:ext cx="12215521" cy="34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4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1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08608" y="1155213"/>
            <a:ext cx="7315200" cy="738323"/>
          </a:xfrm>
        </p:spPr>
        <p:txBody>
          <a:bodyPr>
            <a:noAutofit/>
          </a:bodyPr>
          <a:lstStyle/>
          <a:p>
            <a:pPr lvl="0"/>
            <a:r>
              <a:rPr lang="ru-RU" sz="4400" b="1" dirty="0" smtClean="0"/>
              <a:t>Авторство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73" y="2165328"/>
            <a:ext cx="256054" cy="2194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73" y="3599556"/>
            <a:ext cx="256054" cy="2194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73" y="4924045"/>
            <a:ext cx="256054" cy="2194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7620" y="4495394"/>
            <a:ext cx="7582237" cy="1076779"/>
          </a:xfrm>
        </p:spPr>
        <p:txBody>
          <a:bodyPr>
            <a:normAutofit fontScale="90000"/>
          </a:bodyPr>
          <a:lstStyle/>
          <a:p>
            <a:r>
              <a:rPr lang="ru-RU" sz="3200" b="1" spc="0" dirty="0">
                <a:ln w="0"/>
                <a:solidFill>
                  <a:schemeClr val="tx1"/>
                </a:solidFill>
              </a:rPr>
              <a:t>В идеале у каждого текста в газете должен быть 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>автор</a:t>
            </a:r>
            <a:r>
              <a:rPr lang="ru-RU" sz="3200" b="1" spc="0" dirty="0">
                <a:ln w="0"/>
                <a:solidFill>
                  <a:schemeClr val="tx1"/>
                </a:solidFill>
              </a:rPr>
              <a:t/>
            </a:r>
            <a:br>
              <a:rPr lang="ru-RU" sz="3200" b="1" spc="0" dirty="0">
                <a:ln w="0"/>
                <a:solidFill>
                  <a:schemeClr val="tx1"/>
                </a:solidFill>
              </a:rPr>
            </a:br>
            <a:r>
              <a:rPr lang="ru-RU" sz="3200" b="1" spc="0" dirty="0">
                <a:ln w="0"/>
                <a:solidFill>
                  <a:schemeClr val="tx1"/>
                </a:solidFill>
              </a:rPr>
              <a:t/>
            </a:r>
            <a:br>
              <a:rPr lang="ru-RU" sz="3200" b="1" spc="0" dirty="0">
                <a:ln w="0"/>
                <a:solidFill>
                  <a:schemeClr val="tx1"/>
                </a:solidFill>
              </a:rPr>
            </a:br>
            <a:r>
              <a:rPr lang="ru-RU" sz="3200" b="1" spc="0" dirty="0">
                <a:ln w="0"/>
                <a:solidFill>
                  <a:schemeClr val="tx1"/>
                </a:solidFill>
              </a:rPr>
              <a:t>Если вы перепечатали текст из другого издания или взяли его в Интернете, укажите 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>источник</a:t>
            </a:r>
            <a:br>
              <a:rPr lang="ru-RU" sz="3200" b="1" spc="0" dirty="0" smtClean="0">
                <a:ln w="0"/>
                <a:solidFill>
                  <a:schemeClr val="tx1"/>
                </a:solidFill>
              </a:rPr>
            </a:br>
            <a:r>
              <a:rPr lang="ru-RU" sz="3200" b="1" spc="0" dirty="0">
                <a:ln w="0"/>
                <a:solidFill>
                  <a:schemeClr val="tx1"/>
                </a:solidFill>
              </a:rPr>
              <a:t/>
            </a:r>
            <a:br>
              <a:rPr lang="ru-RU" sz="3200" b="1" spc="0" dirty="0">
                <a:ln w="0"/>
                <a:solidFill>
                  <a:schemeClr val="tx1"/>
                </a:solidFill>
              </a:rPr>
            </a:br>
            <a:r>
              <a:rPr lang="ru-RU" sz="3200" b="1" spc="0" dirty="0">
                <a:ln w="0"/>
                <a:solidFill>
                  <a:schemeClr val="tx1"/>
                </a:solidFill>
              </a:rPr>
              <a:t>Лучше не использовать инициалы, а писать полностью имя и фамилию</a:t>
            </a:r>
          </a:p>
        </p:txBody>
      </p:sp>
    </p:spTree>
    <p:extLst>
      <p:ext uri="{BB962C8B-B14F-4D97-AF65-F5344CB8AC3E}">
        <p14:creationId xmlns:p14="http://schemas.microsoft.com/office/powerpoint/2010/main" val="407693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1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08608" y="1155213"/>
            <a:ext cx="7315200" cy="738323"/>
          </a:xfrm>
        </p:spPr>
        <p:txBody>
          <a:bodyPr>
            <a:noAutofit/>
          </a:bodyPr>
          <a:lstStyle/>
          <a:p>
            <a:pPr lvl="0"/>
            <a:r>
              <a:rPr lang="ru-RU" sz="4400" b="1" dirty="0" smtClean="0"/>
              <a:t>Корректура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73" y="2165328"/>
            <a:ext cx="256054" cy="2194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54" y="3319262"/>
            <a:ext cx="256054" cy="2194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8985" y="2668662"/>
            <a:ext cx="7582237" cy="1040631"/>
          </a:xfrm>
        </p:spPr>
        <p:txBody>
          <a:bodyPr>
            <a:normAutofit fontScale="90000"/>
          </a:bodyPr>
          <a:lstStyle/>
          <a:p>
            <a:r>
              <a:rPr lang="ru-RU" sz="3200" b="1" spc="0" dirty="0" smtClean="0">
                <a:ln w="0"/>
                <a:solidFill>
                  <a:schemeClr val="tx1"/>
                </a:solidFill>
              </a:rPr>
              <a:t>Обращайте </a:t>
            </a:r>
            <a:r>
              <a:rPr lang="ru-RU" sz="3200" b="1" spc="0" dirty="0">
                <a:ln w="0"/>
                <a:solidFill>
                  <a:schemeClr val="tx1"/>
                </a:solidFill>
              </a:rPr>
              <a:t>внимание 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>на </a:t>
            </a:r>
            <a:r>
              <a:rPr lang="ru-RU" sz="3200" b="1" spc="0" dirty="0">
                <a:ln w="0"/>
                <a:solidFill>
                  <a:schemeClr val="tx1"/>
                </a:solidFill>
              </a:rPr>
              <a:t>орфографические ошибки, опечатки, 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>стилистику</a:t>
            </a:r>
            <a:br>
              <a:rPr lang="ru-RU" sz="3200" b="1" spc="0" dirty="0" smtClean="0">
                <a:ln w="0"/>
                <a:solidFill>
                  <a:schemeClr val="tx1"/>
                </a:solidFill>
              </a:rPr>
            </a:br>
            <a:r>
              <a:rPr lang="ru-RU" sz="3200" b="1" spc="0" dirty="0">
                <a:ln w="0"/>
                <a:solidFill>
                  <a:schemeClr val="tx1"/>
                </a:solidFill>
              </a:rPr>
              <a:t/>
            </a:r>
            <a:br>
              <a:rPr lang="ru-RU" sz="3200" b="1" spc="0" dirty="0">
                <a:ln w="0"/>
                <a:solidFill>
                  <a:schemeClr val="tx1"/>
                </a:solidFill>
              </a:rPr>
            </a:br>
            <a:r>
              <a:rPr lang="ru-RU" sz="3200" b="1" spc="0" dirty="0" smtClean="0">
                <a:ln w="0"/>
                <a:solidFill>
                  <a:schemeClr val="tx1"/>
                </a:solidFill>
              </a:rPr>
              <a:t>Читайте полосы в распечатанном виде!</a:t>
            </a:r>
            <a:endParaRPr lang="ru-RU" sz="3200" b="1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4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2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08608" y="1155213"/>
            <a:ext cx="7315200" cy="738323"/>
          </a:xfrm>
        </p:spPr>
        <p:txBody>
          <a:bodyPr>
            <a:noAutofit/>
          </a:bodyPr>
          <a:lstStyle/>
          <a:p>
            <a:pPr lvl="0"/>
            <a:r>
              <a:rPr lang="ru-RU" sz="4400" b="1" dirty="0" smtClean="0"/>
              <a:t>Первая полоса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48" y="1842961"/>
            <a:ext cx="2859272" cy="40419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927" y="1842961"/>
            <a:ext cx="2859272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7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2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08608" y="1155213"/>
            <a:ext cx="7315200" cy="738323"/>
          </a:xfrm>
        </p:spPr>
        <p:txBody>
          <a:bodyPr>
            <a:noAutofit/>
          </a:bodyPr>
          <a:lstStyle/>
          <a:p>
            <a:pPr lvl="0"/>
            <a:r>
              <a:rPr lang="ru-RU" sz="4400" b="1" dirty="0" smtClean="0"/>
              <a:t>Корректорские знаки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97" y="2099492"/>
            <a:ext cx="7313073" cy="305804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657897" y="4763067"/>
            <a:ext cx="7582237" cy="1040631"/>
          </a:xfrm>
        </p:spPr>
        <p:txBody>
          <a:bodyPr>
            <a:normAutofit/>
          </a:bodyPr>
          <a:lstStyle/>
          <a:p>
            <a:r>
              <a:rPr lang="ru-RU" sz="3200" b="1" spc="0" dirty="0" smtClean="0">
                <a:ln w="0"/>
                <a:solidFill>
                  <a:schemeClr val="tx1"/>
                </a:solidFill>
              </a:rPr>
              <a:t>Удаление буквы, слова, строки</a:t>
            </a:r>
            <a:endParaRPr lang="ru-RU" sz="3200" b="1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9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2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8468" y="2627338"/>
            <a:ext cx="8710863" cy="2449047"/>
          </a:xfrm>
        </p:spPr>
        <p:txBody>
          <a:bodyPr>
            <a:noAutofit/>
          </a:bodyPr>
          <a:lstStyle/>
          <a:p>
            <a:r>
              <a:rPr lang="ru-RU" sz="3200" b="1" spc="0" dirty="0">
                <a:ln w="0"/>
                <a:solidFill>
                  <a:schemeClr val="tx1"/>
                </a:solidFill>
              </a:rPr>
              <a:t>А2 (420 x 594 мм) 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>- самый </a:t>
            </a:r>
            <a:r>
              <a:rPr lang="ru-RU" sz="3200" b="1" spc="0" dirty="0">
                <a:ln w="0"/>
                <a:solidFill>
                  <a:schemeClr val="tx1"/>
                </a:solidFill>
              </a:rPr>
              <a:t>большой 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>формат </a:t>
            </a:r>
            <a:r>
              <a:rPr lang="ru-RU" sz="3200" b="1" spc="0" dirty="0">
                <a:ln w="0"/>
                <a:solidFill>
                  <a:schemeClr val="tx1"/>
                </a:solidFill>
              </a:rPr>
              <a:t/>
            </a:r>
            <a:br>
              <a:rPr lang="ru-RU" sz="3200" b="1" spc="0" dirty="0">
                <a:ln w="0"/>
                <a:solidFill>
                  <a:schemeClr val="tx1"/>
                </a:solidFill>
              </a:rPr>
            </a:br>
            <a:r>
              <a:rPr lang="ru-RU" sz="3200" b="1" spc="0" dirty="0">
                <a:ln w="0"/>
                <a:solidFill>
                  <a:schemeClr val="tx1"/>
                </a:solidFill>
              </a:rPr>
              <a:t/>
            </a:r>
            <a:br>
              <a:rPr lang="ru-RU" sz="3200" b="1" spc="0" dirty="0">
                <a:ln w="0"/>
                <a:solidFill>
                  <a:schemeClr val="tx1"/>
                </a:solidFill>
              </a:rPr>
            </a:br>
            <a:r>
              <a:rPr lang="ru-RU" sz="3200" b="1" spc="0" dirty="0">
                <a:ln w="0"/>
                <a:solidFill>
                  <a:schemeClr val="tx1"/>
                </a:solidFill>
              </a:rPr>
              <a:t>А3 (297 x 420 мм) – основной газетный формат</a:t>
            </a:r>
            <a:br>
              <a:rPr lang="ru-RU" sz="3200" b="1" spc="0" dirty="0">
                <a:ln w="0"/>
                <a:solidFill>
                  <a:schemeClr val="tx1"/>
                </a:solidFill>
              </a:rPr>
            </a:br>
            <a:r>
              <a:rPr lang="ru-RU" sz="3200" b="1" spc="0" dirty="0">
                <a:ln w="0"/>
                <a:solidFill>
                  <a:schemeClr val="tx1"/>
                </a:solidFill>
              </a:rPr>
              <a:t/>
            </a:r>
            <a:br>
              <a:rPr lang="ru-RU" sz="3200" b="1" spc="0" dirty="0">
                <a:ln w="0"/>
                <a:solidFill>
                  <a:schemeClr val="tx1"/>
                </a:solidFill>
              </a:rPr>
            </a:br>
            <a:r>
              <a:rPr lang="ru-RU" sz="3200" b="1" spc="0" dirty="0" smtClean="0">
                <a:ln w="0"/>
                <a:solidFill>
                  <a:schemeClr val="tx1"/>
                </a:solidFill>
              </a:rPr>
              <a:t>А4 </a:t>
            </a:r>
            <a:r>
              <a:rPr lang="ru-RU" sz="3200" b="1" spc="0" dirty="0">
                <a:ln w="0"/>
                <a:solidFill>
                  <a:schemeClr val="tx1"/>
                </a:solidFill>
              </a:rPr>
              <a:t>(210 x 297 мм) подходит 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/>
            </a:r>
            <a:br>
              <a:rPr lang="ru-RU" sz="3200" b="1" spc="0" dirty="0" smtClean="0">
                <a:ln w="0"/>
                <a:solidFill>
                  <a:schemeClr val="tx1"/>
                </a:solidFill>
              </a:rPr>
            </a:br>
            <a:r>
              <a:rPr lang="ru-RU" sz="3200" b="1" spc="0" dirty="0" smtClean="0">
                <a:ln w="0"/>
                <a:solidFill>
                  <a:schemeClr val="tx1"/>
                </a:solidFill>
              </a:rPr>
              <a:t>для </a:t>
            </a:r>
            <a:r>
              <a:rPr lang="ru-RU" sz="3200" b="1" spc="0" dirty="0">
                <a:ln w="0"/>
                <a:solidFill>
                  <a:schemeClr val="tx1"/>
                </a:solidFill>
              </a:rPr>
              <a:t>корпоративных изданий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955636" y="1237235"/>
            <a:ext cx="7315200" cy="914400"/>
          </a:xfrm>
        </p:spPr>
        <p:txBody>
          <a:bodyPr/>
          <a:lstStyle/>
          <a:p>
            <a:r>
              <a:rPr lang="ru-RU" sz="4400" b="1" dirty="0" smtClean="0"/>
              <a:t>Формат газеты</a:t>
            </a:r>
            <a:endParaRPr lang="ru-RU" sz="4400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sp>
        <p:nvSpPr>
          <p:cNvPr id="8" name="Выноска со стрелкой вправо 7"/>
          <p:cNvSpPr/>
          <p:nvPr/>
        </p:nvSpPr>
        <p:spPr>
          <a:xfrm>
            <a:off x="327399" y="2525507"/>
            <a:ext cx="241069" cy="203662"/>
          </a:xfrm>
          <a:prstGeom prst="rightArrow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03" y="3378517"/>
            <a:ext cx="249958" cy="2133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03" y="4272262"/>
            <a:ext cx="249958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8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1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08608" y="1155213"/>
            <a:ext cx="7315200" cy="738323"/>
          </a:xfrm>
        </p:spPr>
        <p:txBody>
          <a:bodyPr>
            <a:noAutofit/>
          </a:bodyPr>
          <a:lstStyle/>
          <a:p>
            <a:pPr lvl="0"/>
            <a:r>
              <a:rPr lang="ru-RU" sz="4400" b="1" dirty="0" smtClean="0"/>
              <a:t>Корректорские знаки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975089" y="4803736"/>
            <a:ext cx="7582237" cy="675207"/>
          </a:xfrm>
        </p:spPr>
        <p:txBody>
          <a:bodyPr>
            <a:normAutofit/>
          </a:bodyPr>
          <a:lstStyle/>
          <a:p>
            <a:r>
              <a:rPr lang="ru-RU" sz="3200" b="1" spc="0" dirty="0" smtClean="0">
                <a:ln w="0"/>
                <a:solidFill>
                  <a:schemeClr val="tx1"/>
                </a:solidFill>
              </a:rPr>
              <a:t>Сокращение текста</a:t>
            </a:r>
            <a:endParaRPr lang="ru-RU" sz="3200" b="1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609" y="2152646"/>
            <a:ext cx="5781476" cy="7024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953" y="3114244"/>
            <a:ext cx="5826132" cy="168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5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1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08608" y="1155213"/>
            <a:ext cx="7315200" cy="738323"/>
          </a:xfrm>
        </p:spPr>
        <p:txBody>
          <a:bodyPr>
            <a:noAutofit/>
          </a:bodyPr>
          <a:lstStyle/>
          <a:p>
            <a:pPr lvl="0"/>
            <a:r>
              <a:rPr lang="ru-RU" sz="4400" b="1" dirty="0" smtClean="0"/>
              <a:t>Корректорские знаки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975089" y="4803736"/>
            <a:ext cx="7582237" cy="675207"/>
          </a:xfrm>
        </p:spPr>
        <p:txBody>
          <a:bodyPr>
            <a:normAutofit/>
          </a:bodyPr>
          <a:lstStyle/>
          <a:p>
            <a:r>
              <a:rPr lang="ru-RU" sz="3200" b="1" spc="0" dirty="0" smtClean="0">
                <a:ln w="0"/>
                <a:solidFill>
                  <a:schemeClr val="tx1"/>
                </a:solidFill>
              </a:rPr>
              <a:t>Работа с пробелами</a:t>
            </a:r>
            <a:endParaRPr lang="ru-RU" sz="3200" b="1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608" y="2011261"/>
            <a:ext cx="6315623" cy="264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6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1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08608" y="1155213"/>
            <a:ext cx="7315200" cy="738323"/>
          </a:xfrm>
        </p:spPr>
        <p:txBody>
          <a:bodyPr>
            <a:noAutofit/>
          </a:bodyPr>
          <a:lstStyle/>
          <a:p>
            <a:pPr lvl="0"/>
            <a:r>
              <a:rPr lang="ru-RU" sz="4400" b="1" dirty="0" smtClean="0"/>
              <a:t>Корректорские знаки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975089" y="4803736"/>
            <a:ext cx="7582237" cy="675207"/>
          </a:xfrm>
        </p:spPr>
        <p:txBody>
          <a:bodyPr>
            <a:normAutofit/>
          </a:bodyPr>
          <a:lstStyle/>
          <a:p>
            <a:r>
              <a:rPr lang="ru-RU" sz="3200" b="1" spc="0" dirty="0" smtClean="0">
                <a:ln w="0"/>
                <a:solidFill>
                  <a:schemeClr val="tx1"/>
                </a:solidFill>
              </a:rPr>
              <a:t>Корректорский знак «абзаца»</a:t>
            </a:r>
            <a:endParaRPr lang="ru-RU" sz="3200" b="1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158" y="1989754"/>
            <a:ext cx="6137093" cy="281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6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57201" y="761531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08608" y="1155213"/>
            <a:ext cx="7315200" cy="738323"/>
          </a:xfrm>
        </p:spPr>
        <p:txBody>
          <a:bodyPr>
            <a:noAutofit/>
          </a:bodyPr>
          <a:lstStyle/>
          <a:p>
            <a:pPr lvl="0"/>
            <a:r>
              <a:rPr lang="ru-RU" sz="4400" b="1" dirty="0" smtClean="0"/>
              <a:t>Корректорские знаки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975089" y="4803736"/>
            <a:ext cx="7582237" cy="675207"/>
          </a:xfrm>
        </p:spPr>
        <p:txBody>
          <a:bodyPr>
            <a:normAutofit/>
          </a:bodyPr>
          <a:lstStyle/>
          <a:p>
            <a:r>
              <a:rPr lang="ru-RU" sz="3200" b="1" spc="0" dirty="0" smtClean="0">
                <a:ln w="0"/>
                <a:solidFill>
                  <a:schemeClr val="tx1"/>
                </a:solidFill>
              </a:rPr>
              <a:t>Знак вставки</a:t>
            </a:r>
            <a:endParaRPr lang="ru-RU" sz="3200" b="1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53" y="1995218"/>
            <a:ext cx="6353988" cy="265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2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2621" y="2397332"/>
            <a:ext cx="8710863" cy="2449047"/>
          </a:xfrm>
        </p:spPr>
        <p:txBody>
          <a:bodyPr>
            <a:normAutofit/>
          </a:bodyPr>
          <a:lstStyle/>
          <a:p>
            <a:r>
              <a:rPr lang="ru-RU" sz="3200" b="1" spc="0" dirty="0" smtClean="0">
                <a:ln w="0"/>
                <a:solidFill>
                  <a:schemeClr val="tx1"/>
                </a:solidFill>
              </a:rPr>
              <a:t>Политические лозунги</a:t>
            </a:r>
            <a:r>
              <a:rPr lang="ru-RU" sz="3200" b="1" spc="0" dirty="0">
                <a:ln w="0"/>
                <a:solidFill>
                  <a:schemeClr val="tx1"/>
                </a:solidFill>
              </a:rPr>
              <a:t/>
            </a:r>
            <a:br>
              <a:rPr lang="ru-RU" sz="3200" b="1" spc="0" dirty="0">
                <a:ln w="0"/>
                <a:solidFill>
                  <a:schemeClr val="tx1"/>
                </a:solidFill>
              </a:rPr>
            </a:br>
            <a:r>
              <a:rPr lang="ru-RU" sz="3200" b="1" spc="0" dirty="0">
                <a:ln w="0"/>
                <a:solidFill>
                  <a:schemeClr val="tx1"/>
                </a:solidFill>
              </a:rPr>
              <a:t>Вестники и 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>Вести</a:t>
            </a:r>
            <a:r>
              <a:rPr lang="ru-RU" sz="3200" b="1" spc="0" dirty="0">
                <a:ln w="0"/>
                <a:solidFill>
                  <a:schemeClr val="tx1"/>
                </a:solidFill>
              </a:rPr>
              <a:t/>
            </a:r>
            <a:br>
              <a:rPr lang="ru-RU" sz="3200" b="1" spc="0" dirty="0">
                <a:ln w="0"/>
                <a:solidFill>
                  <a:schemeClr val="tx1"/>
                </a:solidFill>
              </a:rPr>
            </a:br>
            <a:r>
              <a:rPr lang="ru-RU" sz="3200" b="1" spc="0" dirty="0" smtClean="0">
                <a:ln w="0"/>
                <a:solidFill>
                  <a:schemeClr val="tx1"/>
                </a:solidFill>
              </a:rPr>
              <a:t>Англицизмы</a:t>
            </a:r>
            <a:r>
              <a:rPr lang="ru-RU" sz="3200" b="1" spc="0" dirty="0">
                <a:ln w="0"/>
                <a:solidFill>
                  <a:schemeClr val="tx1"/>
                </a:solidFill>
              </a:rPr>
              <a:t/>
            </a:r>
            <a:br>
              <a:rPr lang="ru-RU" sz="3200" b="1" spc="0" dirty="0">
                <a:ln w="0"/>
                <a:solidFill>
                  <a:schemeClr val="tx1"/>
                </a:solidFill>
              </a:rPr>
            </a:br>
            <a:r>
              <a:rPr lang="ru-RU" sz="3200" b="1" spc="0" dirty="0" smtClean="0">
                <a:ln w="0"/>
                <a:solidFill>
                  <a:schemeClr val="tx1"/>
                </a:solidFill>
              </a:rPr>
              <a:t>Время</a:t>
            </a:r>
            <a:r>
              <a:rPr lang="ru-RU" sz="3200" b="1" spc="0" dirty="0">
                <a:ln w="0"/>
                <a:solidFill>
                  <a:schemeClr val="tx1"/>
                </a:solidFill>
              </a:rPr>
              <a:t/>
            </a:r>
            <a:br>
              <a:rPr lang="ru-RU" sz="3200" b="1" spc="0" dirty="0">
                <a:ln w="0"/>
                <a:solidFill>
                  <a:schemeClr val="tx1"/>
                </a:solidFill>
              </a:rPr>
            </a:br>
            <a:r>
              <a:rPr lang="ru-RU" sz="3200" b="1" spc="0" dirty="0" smtClean="0">
                <a:ln w="0"/>
                <a:solidFill>
                  <a:schemeClr val="tx1"/>
                </a:solidFill>
              </a:rPr>
              <a:t>Местоимения </a:t>
            </a:r>
            <a:r>
              <a:rPr lang="ru-RU" sz="3200" b="1" spc="0" dirty="0">
                <a:ln w="0"/>
                <a:solidFill>
                  <a:schemeClr val="tx1"/>
                </a:solidFill>
              </a:rPr>
              <a:t>“твой”, “мой”, “наш”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955636" y="1237235"/>
            <a:ext cx="7315200" cy="914400"/>
          </a:xfrm>
        </p:spPr>
        <p:txBody>
          <a:bodyPr/>
          <a:lstStyle/>
          <a:p>
            <a:r>
              <a:rPr lang="ru-RU" sz="4400" b="1" dirty="0" smtClean="0"/>
              <a:t>Название издания</a:t>
            </a:r>
            <a:endParaRPr lang="ru-RU" sz="4400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sp>
        <p:nvSpPr>
          <p:cNvPr id="8" name="Выноска со стрелкой вправо 7"/>
          <p:cNvSpPr/>
          <p:nvPr/>
        </p:nvSpPr>
        <p:spPr>
          <a:xfrm>
            <a:off x="1234144" y="2714105"/>
            <a:ext cx="241069" cy="203662"/>
          </a:xfrm>
          <a:prstGeom prst="rightArrow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700" y="3153372"/>
            <a:ext cx="249958" cy="2133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255" y="3573356"/>
            <a:ext cx="249958" cy="2133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255" y="4036140"/>
            <a:ext cx="249958" cy="2133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255" y="4475339"/>
            <a:ext cx="249958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0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2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7890" y="2422897"/>
            <a:ext cx="8710863" cy="2449047"/>
          </a:xfrm>
        </p:spPr>
        <p:txBody>
          <a:bodyPr>
            <a:normAutofit/>
          </a:bodyPr>
          <a:lstStyle/>
          <a:p>
            <a:r>
              <a:rPr lang="ru-RU" sz="3200" b="1" spc="0" dirty="0" smtClean="0">
                <a:ln w="0"/>
                <a:solidFill>
                  <a:schemeClr val="bg1"/>
                </a:solidFill>
              </a:rPr>
              <a:t>1 место 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>– общий вид полосы (80%)</a:t>
            </a:r>
            <a:br>
              <a:rPr lang="ru-RU" sz="3200" b="1" spc="0" dirty="0" smtClean="0">
                <a:ln w="0"/>
                <a:solidFill>
                  <a:schemeClr val="tx1"/>
                </a:solidFill>
              </a:rPr>
            </a:br>
            <a:r>
              <a:rPr lang="ru-RU" sz="3200" b="1" spc="0" dirty="0" smtClean="0">
                <a:ln w="0"/>
                <a:solidFill>
                  <a:schemeClr val="bg1"/>
                </a:solidFill>
              </a:rPr>
              <a:t>2 место 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>– фото (75%)</a:t>
            </a:r>
            <a:br>
              <a:rPr lang="ru-RU" sz="3200" b="1" spc="0" dirty="0" smtClean="0">
                <a:ln w="0"/>
                <a:solidFill>
                  <a:schemeClr val="tx1"/>
                </a:solidFill>
              </a:rPr>
            </a:br>
            <a:r>
              <a:rPr lang="ru-RU" sz="3200" b="1" spc="0" dirty="0" smtClean="0">
                <a:ln w="0"/>
                <a:solidFill>
                  <a:schemeClr val="bg1"/>
                </a:solidFill>
              </a:rPr>
              <a:t>3 место 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>– заголовки (56%)</a:t>
            </a:r>
            <a:br>
              <a:rPr lang="ru-RU" sz="3200" b="1" spc="0" dirty="0" smtClean="0">
                <a:ln w="0"/>
                <a:solidFill>
                  <a:schemeClr val="tx1"/>
                </a:solidFill>
              </a:rPr>
            </a:br>
            <a:r>
              <a:rPr lang="ru-RU" sz="3200" b="1" spc="0" dirty="0" smtClean="0">
                <a:ln w="0"/>
                <a:solidFill>
                  <a:schemeClr val="bg1"/>
                </a:solidFill>
              </a:rPr>
              <a:t>4 место 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>– подписи к фото и выносы (29%)</a:t>
            </a:r>
            <a:br>
              <a:rPr lang="ru-RU" sz="3200" b="1" spc="0" dirty="0" smtClean="0">
                <a:ln w="0"/>
                <a:solidFill>
                  <a:schemeClr val="tx1"/>
                </a:solidFill>
              </a:rPr>
            </a:br>
            <a:r>
              <a:rPr lang="ru-RU" sz="3200" b="1" spc="0" dirty="0" smtClean="0">
                <a:ln w="0"/>
                <a:solidFill>
                  <a:schemeClr val="bg1"/>
                </a:solidFill>
              </a:rPr>
              <a:t>5 место 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>– текст (25%)</a:t>
            </a:r>
            <a:endParaRPr lang="ru-RU" sz="3200" b="1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955636" y="1237235"/>
            <a:ext cx="7315200" cy="914400"/>
          </a:xfrm>
        </p:spPr>
        <p:txBody>
          <a:bodyPr/>
          <a:lstStyle/>
          <a:p>
            <a:pPr lvl="0"/>
            <a:r>
              <a:rPr lang="ru-RU" sz="4400" b="1" dirty="0"/>
              <a:t>Дизайн газеты</a:t>
            </a:r>
            <a:endParaRPr lang="ru-RU" sz="4400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2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408" y="5231485"/>
            <a:ext cx="8890352" cy="558889"/>
          </a:xfrm>
        </p:spPr>
        <p:txBody>
          <a:bodyPr>
            <a:noAutofit/>
          </a:bodyPr>
          <a:lstStyle/>
          <a:p>
            <a:r>
              <a:rPr lang="ru-RU" sz="2000" b="1" spc="0" dirty="0" smtClean="0">
                <a:ln w="0"/>
                <a:solidFill>
                  <a:schemeClr val="tx1"/>
                </a:solidFill>
              </a:rPr>
              <a:t>Газета </a:t>
            </a:r>
            <a:r>
              <a:rPr lang="ru-RU" sz="2000" b="1" spc="0" dirty="0">
                <a:ln w="0"/>
                <a:solidFill>
                  <a:schemeClr val="tx1"/>
                </a:solidFill>
              </a:rPr>
              <a:t>«Мой район</a:t>
            </a:r>
            <a:r>
              <a:rPr lang="ru-RU" sz="2000" b="1" spc="0" dirty="0" smtClean="0">
                <a:ln w="0"/>
                <a:solidFill>
                  <a:schemeClr val="tx1"/>
                </a:solidFill>
              </a:rPr>
              <a:t>» - «</a:t>
            </a:r>
            <a:r>
              <a:rPr lang="ru-RU" sz="2000" b="1" spc="0" dirty="0">
                <a:ln w="0"/>
                <a:solidFill>
                  <a:schemeClr val="tx1"/>
                </a:solidFill>
              </a:rPr>
              <a:t>золото» </a:t>
            </a:r>
            <a:r>
              <a:rPr lang="ru-RU" sz="2000" b="1" spc="0" dirty="0" smtClean="0">
                <a:ln w="0"/>
                <a:solidFill>
                  <a:schemeClr val="tx1"/>
                </a:solidFill>
              </a:rPr>
              <a:t>на </a:t>
            </a:r>
            <a:r>
              <a:rPr lang="ru-RU" sz="2000" b="1" spc="0" dirty="0">
                <a:ln w="0"/>
                <a:solidFill>
                  <a:schemeClr val="tx1"/>
                </a:solidFill>
              </a:rPr>
              <a:t>Всемирном конкурсе новостного дизайна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1531"/>
            <a:ext cx="6607988" cy="45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1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2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408" y="5231485"/>
            <a:ext cx="8890352" cy="558889"/>
          </a:xfrm>
        </p:spPr>
        <p:txBody>
          <a:bodyPr>
            <a:noAutofit/>
          </a:bodyPr>
          <a:lstStyle/>
          <a:p>
            <a:r>
              <a:rPr lang="ru-RU" sz="2000" b="1" spc="0" dirty="0" smtClean="0">
                <a:ln w="0"/>
                <a:solidFill>
                  <a:schemeClr val="tx1"/>
                </a:solidFill>
              </a:rPr>
              <a:t>Газета </a:t>
            </a:r>
            <a:r>
              <a:rPr lang="ru-RU" sz="2000" b="1" spc="0" dirty="0">
                <a:ln w="0"/>
                <a:solidFill>
                  <a:schemeClr val="tx1"/>
                </a:solidFill>
              </a:rPr>
              <a:t>«Мой район</a:t>
            </a:r>
            <a:r>
              <a:rPr lang="ru-RU" sz="2000" b="1" spc="0" dirty="0" smtClean="0">
                <a:ln w="0"/>
                <a:solidFill>
                  <a:schemeClr val="tx1"/>
                </a:solidFill>
              </a:rPr>
              <a:t>» - «</a:t>
            </a:r>
            <a:r>
              <a:rPr lang="ru-RU" sz="2000" b="1" spc="0" dirty="0">
                <a:ln w="0"/>
                <a:solidFill>
                  <a:schemeClr val="tx1"/>
                </a:solidFill>
              </a:rPr>
              <a:t>золото» </a:t>
            </a:r>
            <a:r>
              <a:rPr lang="ru-RU" sz="2000" b="1" spc="0" dirty="0" smtClean="0">
                <a:ln w="0"/>
                <a:solidFill>
                  <a:schemeClr val="tx1"/>
                </a:solidFill>
              </a:rPr>
              <a:t>на </a:t>
            </a:r>
            <a:r>
              <a:rPr lang="ru-RU" sz="2000" b="1" spc="0" dirty="0">
                <a:ln w="0"/>
                <a:solidFill>
                  <a:schemeClr val="tx1"/>
                </a:solidFill>
              </a:rPr>
              <a:t>Всемирном конкурсе новостного дизайна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1531"/>
            <a:ext cx="6619285" cy="454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4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2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8304" y="2352220"/>
            <a:ext cx="8710863" cy="1076779"/>
          </a:xfrm>
        </p:spPr>
        <p:txBody>
          <a:bodyPr>
            <a:normAutofit/>
          </a:bodyPr>
          <a:lstStyle/>
          <a:p>
            <a:r>
              <a:rPr lang="ru-RU" sz="3200" b="1" spc="0" dirty="0" smtClean="0">
                <a:ln w="0"/>
                <a:solidFill>
                  <a:schemeClr val="tx1"/>
                </a:solidFill>
              </a:rPr>
              <a:t>Единообразие - один </a:t>
            </a:r>
            <a:r>
              <a:rPr lang="ru-RU" sz="3200" b="1" spc="0" dirty="0">
                <a:ln w="0"/>
                <a:solidFill>
                  <a:schemeClr val="tx1"/>
                </a:solidFill>
              </a:rPr>
              <a:t>из главных критериев качественной </a:t>
            </a:r>
            <a:r>
              <a:rPr lang="ru-RU" sz="3200" b="1" spc="0" dirty="0" smtClean="0">
                <a:ln w="0"/>
                <a:solidFill>
                  <a:schemeClr val="tx1"/>
                </a:solidFill>
              </a:rPr>
              <a:t>верстки </a:t>
            </a:r>
            <a:endParaRPr lang="ru-RU" sz="3200" b="1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955636" y="1237235"/>
            <a:ext cx="7315200" cy="914400"/>
          </a:xfrm>
        </p:spPr>
        <p:txBody>
          <a:bodyPr/>
          <a:lstStyle/>
          <a:p>
            <a:pPr lvl="0"/>
            <a:r>
              <a:rPr lang="ru-RU" sz="4400" b="1" dirty="0" smtClean="0"/>
              <a:t>Правила </a:t>
            </a:r>
            <a:r>
              <a:rPr lang="ru-RU" sz="4400" b="1" dirty="0"/>
              <a:t>газетной верстки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32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2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05432" y="4726919"/>
            <a:ext cx="4381135" cy="1076779"/>
          </a:xfrm>
        </p:spPr>
        <p:txBody>
          <a:bodyPr>
            <a:normAutofit/>
          </a:bodyPr>
          <a:lstStyle/>
          <a:p>
            <a:r>
              <a:rPr lang="ru-RU" sz="3200" b="1" spc="0" dirty="0" smtClean="0">
                <a:ln w="0"/>
                <a:solidFill>
                  <a:schemeClr val="tx1"/>
                </a:solidFill>
              </a:rPr>
              <a:t>Шрифт с засечками, </a:t>
            </a:r>
            <a:br>
              <a:rPr lang="ru-RU" sz="3200" b="1" spc="0" dirty="0" smtClean="0">
                <a:ln w="0"/>
                <a:solidFill>
                  <a:schemeClr val="tx1"/>
                </a:solidFill>
              </a:rPr>
            </a:br>
            <a:r>
              <a:rPr lang="ru-RU" sz="3200" b="1" spc="0" dirty="0" smtClean="0">
                <a:ln w="0"/>
                <a:solidFill>
                  <a:schemeClr val="tx1"/>
                </a:solidFill>
              </a:rPr>
              <a:t>8-9 пт.</a:t>
            </a:r>
            <a:endParaRPr lang="ru-RU" sz="3200" b="1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006407" y="933140"/>
            <a:ext cx="7315200" cy="1419080"/>
          </a:xfrm>
        </p:spPr>
        <p:txBody>
          <a:bodyPr>
            <a:noAutofit/>
          </a:bodyPr>
          <a:lstStyle/>
          <a:p>
            <a:pPr lvl="0"/>
            <a:r>
              <a:rPr lang="ru-RU" sz="4400" b="1" dirty="0" smtClean="0"/>
              <a:t>Правила </a:t>
            </a:r>
            <a:endParaRPr lang="en-US" sz="4400" b="1" dirty="0" smtClean="0"/>
          </a:p>
          <a:p>
            <a:pPr lvl="0"/>
            <a:r>
              <a:rPr lang="ru-RU" sz="4400" b="1" dirty="0" smtClean="0"/>
              <a:t>газетной верстки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61531"/>
            <a:ext cx="3765665" cy="53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7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61532"/>
            <a:ext cx="9176368" cy="5334936"/>
          </a:xfrm>
          <a:prstGeom prst="rect">
            <a:avLst/>
          </a:prstGeom>
          <a:solidFill>
            <a:srgbClr val="8F1B0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77459" y="4726919"/>
            <a:ext cx="4381135" cy="1076779"/>
          </a:xfrm>
        </p:spPr>
        <p:txBody>
          <a:bodyPr>
            <a:normAutofit/>
          </a:bodyPr>
          <a:lstStyle/>
          <a:p>
            <a:r>
              <a:rPr lang="ru-RU" sz="3200" b="1" spc="0" dirty="0" smtClean="0">
                <a:ln w="0"/>
                <a:solidFill>
                  <a:schemeClr val="tx1"/>
                </a:solidFill>
              </a:rPr>
              <a:t>Висячая строка</a:t>
            </a:r>
            <a:endParaRPr lang="ru-RU" sz="3200" b="1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673"/>
          <a:stretch/>
        </p:blipFill>
        <p:spPr>
          <a:xfrm rot="16200000">
            <a:off x="8072209" y="1968654"/>
            <a:ext cx="5334935" cy="292069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119167" y="5510930"/>
            <a:ext cx="3072833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ШКОЛА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ПРОФСОЮЗНОГО </a:t>
            </a: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ЖУРНАЛИСТА</a:t>
            </a:r>
            <a:endParaRPr lang="ru-RU" sz="26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4339" r="4192" b="4730"/>
          <a:stretch/>
        </p:blipFill>
        <p:spPr>
          <a:xfrm>
            <a:off x="0" y="761531"/>
            <a:ext cx="5974496" cy="533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8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м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142</TotalTime>
  <Words>228</Words>
  <Application>Microsoft Office PowerPoint</Application>
  <PresentationFormat>Широкоэкранный</PresentationFormat>
  <Paragraphs>105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Corbel</vt:lpstr>
      <vt:lpstr>Wingdings 2</vt:lpstr>
      <vt:lpstr>Рама</vt:lpstr>
      <vt:lpstr>ТАТАРСКАЯ РЕСПУБЛИКАНСКАЯ ОРГАНИЗАЦИЯ ОБЩЕРОССИЙСКОГО ПРОФСОЮЗА ОБРАЗОВАНИЯ</vt:lpstr>
      <vt:lpstr>А2 (420 x 594 мм) - самый большой формат   А3 (297 x 420 мм) – основной газетный формат  А4 (210 x 297 мм) подходит  для корпоративных изданий</vt:lpstr>
      <vt:lpstr>Политические лозунги Вестники и Вести Англицизмы Время Местоимения “твой”, “мой”, “наш”</vt:lpstr>
      <vt:lpstr>1 место – общий вид полосы (80%) 2 место – фото (75%) 3 место – заголовки (56%) 4 место – подписи к фото и выносы (29%) 5 место – текст (25%)</vt:lpstr>
      <vt:lpstr>Газета «Мой район» - «золото» на Всемирном конкурсе новостного дизайна</vt:lpstr>
      <vt:lpstr>Газета «Мой район» - «золото» на Всемирном конкурсе новостного дизайна</vt:lpstr>
      <vt:lpstr>Единообразие - один из главных критериев качественной верстки </vt:lpstr>
      <vt:lpstr>Шрифт с засечками,  8-9 пт.</vt:lpstr>
      <vt:lpstr>Висячая строка</vt:lpstr>
      <vt:lpstr>Презентация PowerPoint</vt:lpstr>
      <vt:lpstr>Чем больше статья,  тем крупнее заголовок   Используйте подзаголовки   Не использовать  в заголовках переносы!</vt:lpstr>
      <vt:lpstr>Непропорционально сжимать фотографии категорически нельзя  Не ставьте  очень мелкие фотографии  На полосе должна быть главная фотография</vt:lpstr>
      <vt:lpstr>Презентация PowerPoint</vt:lpstr>
      <vt:lpstr>- Название газеты (логотип)  - сообщение об издателе, учредителях - фамилия и инициалы редактора - состав редакционной коллегии  - адрес редакции, телефоны - дни выхода газеты  - тираж  - информация об издательстве или типографии с указанием адреса - номер заказа</vt:lpstr>
      <vt:lpstr>способ организации газетного материала по тематическому признаку</vt:lpstr>
      <vt:lpstr>В идеале у каждого текста в газете должен быть автор  Если вы перепечатали текст из другого издания или взяли его в Интернете, укажите источник  Лучше не использовать инициалы, а писать полностью имя и фамилию</vt:lpstr>
      <vt:lpstr>Обращайте внимание на орфографические ошибки, опечатки, стилистику  Читайте полосы в распечатанном виде!</vt:lpstr>
      <vt:lpstr>Презентация PowerPoint</vt:lpstr>
      <vt:lpstr>Удаление буквы, слова, строки</vt:lpstr>
      <vt:lpstr>Сокращение текста</vt:lpstr>
      <vt:lpstr>Работа с пробелами</vt:lpstr>
      <vt:lpstr>Корректорский знак «абзаца»</vt:lpstr>
      <vt:lpstr>Знак вставки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Редакционная кухня или  как сделать профсоюзную газету</dc:title>
  <dc:creator>User</dc:creator>
  <cp:lastModifiedBy>User</cp:lastModifiedBy>
  <cp:revision>38</cp:revision>
  <dcterms:created xsi:type="dcterms:W3CDTF">2018-05-16T07:53:07Z</dcterms:created>
  <dcterms:modified xsi:type="dcterms:W3CDTF">2018-05-22T11:51:49Z</dcterms:modified>
</cp:coreProperties>
</file>